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76" r:id="rId6"/>
    <p:sldId id="260" r:id="rId7"/>
    <p:sldId id="278" r:id="rId8"/>
    <p:sldId id="261" r:id="rId9"/>
    <p:sldId id="262" r:id="rId10"/>
    <p:sldId id="272" r:id="rId11"/>
    <p:sldId id="273" r:id="rId12"/>
    <p:sldId id="263" r:id="rId13"/>
    <p:sldId id="264" r:id="rId14"/>
    <p:sldId id="271" r:id="rId15"/>
    <p:sldId id="265" r:id="rId16"/>
    <p:sldId id="277" r:id="rId17"/>
    <p:sldId id="266" r:id="rId18"/>
    <p:sldId id="267" r:id="rId19"/>
    <p:sldId id="270" r:id="rId20"/>
    <p:sldId id="268" r:id="rId21"/>
    <p:sldId id="269" r:id="rId22"/>
    <p:sldId id="279" r:id="rId2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0B0"/>
    <a:srgbClr val="666666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20" autoAdjust="0"/>
    <p:restoredTop sz="86299" autoAdjust="0"/>
  </p:normalViewPr>
  <p:slideViewPr>
    <p:cSldViewPr snapToGrid="0">
      <p:cViewPr varScale="1">
        <p:scale>
          <a:sx n="70" d="100"/>
          <a:sy n="70" d="100"/>
        </p:scale>
        <p:origin x="574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74F1CF9-B9E5-46CB-A664-34E4AFDB03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Quantic Innovation - Embajadores App 2.0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6BAB96-E41D-47D7-8514-A65E16AE9A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A4C5F-8D7C-4023-A4F8-59D29EB071FE}" type="datetimeFigureOut">
              <a:rPr lang="es-CO" smtClean="0"/>
              <a:t>17/03/2022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9F4A49-163A-4CB3-BEE7-568762309B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CO"/>
              <a:t>Versión de Manual 1.0.0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466E68-5181-4862-911E-ED6599E167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6764F-2E6B-48F3-945B-AED4263112F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8525150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Quantic Innovation - Embajadores App 2.0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D63AF-2433-4425-87D1-BAC1A299C5E4}" type="datetimeFigureOut">
              <a:rPr lang="es-CO" smtClean="0"/>
              <a:t>17/03/2022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CO"/>
              <a:t>Versión de Manual 1.0.0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AF149-EE0F-4F4D-A4DE-4253BB262BA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51318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4BCA78-2D56-4B12-9F65-D7C0D48D56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s-CO"/>
              <a:t>Versión de Manual 1.0.0</a:t>
            </a:r>
          </a:p>
        </p:txBody>
      </p:sp>
      <p:sp>
        <p:nvSpPr>
          <p:cNvPr id="6" name="Marcador de encabezado 5">
            <a:extLst>
              <a:ext uri="{FF2B5EF4-FFF2-40B4-BE49-F238E27FC236}">
                <a16:creationId xmlns:a16="http://schemas.microsoft.com/office/drawing/2014/main" id="{6B66DECD-4721-4C55-8AAE-5C5E19EB880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</p:spTree>
    <p:extLst>
      <p:ext uri="{BB962C8B-B14F-4D97-AF65-F5344CB8AC3E}">
        <p14:creationId xmlns:p14="http://schemas.microsoft.com/office/powerpoint/2010/main" val="312372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013" y="6448040"/>
            <a:ext cx="5143500" cy="1725606"/>
          </a:xfrm>
        </p:spPr>
        <p:txBody>
          <a:bodyPr wrap="none" anchor="t">
            <a:normAutofit/>
          </a:bodyPr>
          <a:lstStyle>
            <a:lvl1pPr algn="r">
              <a:defRPr sz="5400" b="0" spc="-169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3012" y="5532047"/>
            <a:ext cx="5143500" cy="893422"/>
          </a:xfrm>
        </p:spPr>
        <p:txBody>
          <a:bodyPr anchor="b">
            <a:normAutofit/>
          </a:bodyPr>
          <a:lstStyle>
            <a:lvl1pPr marL="0" indent="0" algn="r">
              <a:buNone/>
              <a:defRPr sz="18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B4F14-618C-4BAF-9EC9-535F153FC428}" type="datetime1">
              <a:rPr lang="es-CO" smtClean="0"/>
              <a:t>17/03/2022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4016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308122"/>
            <a:ext cx="5915025" cy="1183513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381" y="1426283"/>
            <a:ext cx="5915025" cy="488183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7491634"/>
            <a:ext cx="5914132" cy="985793"/>
          </a:xfrm>
        </p:spPr>
        <p:txBody>
          <a:bodyPr/>
          <a:lstStyle>
            <a:lvl1pPr marL="0" indent="0">
              <a:buNone/>
              <a:defRPr sz="9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C34CE-616A-433A-9BDE-B5B29198B64D}" type="datetime1">
              <a:rPr lang="es-CO" smtClean="0"/>
              <a:t>17/03/2022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98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3"/>
            <a:ext cx="5915025" cy="5105164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6484688"/>
            <a:ext cx="5914132" cy="2169304"/>
          </a:xfrm>
        </p:spPr>
        <p:txBody>
          <a:bodyPr anchor="ctr"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5068-514D-4AC0-BA16-94036C542884}" type="datetime1">
              <a:rPr lang="es-CO" smtClean="0"/>
              <a:t>17/03/2022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4656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94" y="527403"/>
            <a:ext cx="5232798" cy="4323084"/>
          </a:xfrm>
        </p:spPr>
        <p:txBody>
          <a:bodyPr anchor="ctr"/>
          <a:lstStyle>
            <a:lvl1pPr>
              <a:defRPr sz="247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67863" y="4861360"/>
            <a:ext cx="4923168" cy="792954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487" y="6502498"/>
            <a:ext cx="5913239" cy="2151494"/>
          </a:xfrm>
        </p:spPr>
        <p:txBody>
          <a:bodyPr anchor="ctr">
            <a:normAutofit/>
          </a:bodyPr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3310-8952-4072-8352-A91AECCD379B}" type="datetime1">
              <a:rPr lang="es-CO" smtClean="0"/>
              <a:t>17/03/2022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extBox 8"/>
          <p:cNvSpPr txBox="1"/>
          <p:nvPr/>
        </p:nvSpPr>
        <p:spPr>
          <a:xfrm>
            <a:off x="624962" y="1136524"/>
            <a:ext cx="342900" cy="844676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5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1269" y="3962400"/>
            <a:ext cx="342900" cy="844676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5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9474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361177"/>
            <a:ext cx="5915025" cy="3628206"/>
          </a:xfrm>
        </p:spPr>
        <p:txBody>
          <a:bodyPr anchor="b">
            <a:normAutofit/>
          </a:bodyPr>
          <a:lstStyle>
            <a:lvl1pPr>
              <a:defRPr sz="303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7006395"/>
            <a:ext cx="5914132" cy="1647597"/>
          </a:xfrm>
        </p:spPr>
        <p:txBody>
          <a:bodyPr anchor="t"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C191-9621-46EC-8304-DEDE7681D856}" type="datetime1">
              <a:rPr lang="es-CO" smtClean="0"/>
              <a:t>17/03/2022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4644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52221" y="2724150"/>
            <a:ext cx="1657613" cy="832378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763199" y="3714750"/>
            <a:ext cx="1646635" cy="5184599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80747" y="2724150"/>
            <a:ext cx="1651636" cy="83237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35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574811" y="3714750"/>
            <a:ext cx="1657572" cy="5184599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03833" y="2724150"/>
            <a:ext cx="1649314" cy="83237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35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03833" y="3714750"/>
            <a:ext cx="1649314" cy="5184599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6628-15D0-4DEF-9BF5-7F3B90A5BC86}" type="datetime1">
              <a:rPr lang="es-CO" smtClean="0"/>
              <a:t>17/03/2022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2921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749298" y="6207505"/>
            <a:ext cx="1653779" cy="832378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49298" y="3259178"/>
            <a:ext cx="1653779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749298" y="7039885"/>
            <a:ext cx="1653779" cy="952162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70061" y="6207505"/>
            <a:ext cx="1648421" cy="832378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570060" y="3259178"/>
            <a:ext cx="1648421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569300" y="7039883"/>
            <a:ext cx="1650604" cy="952162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89932" y="6207505"/>
            <a:ext cx="1649314" cy="832378"/>
          </a:xfrm>
        </p:spPr>
        <p:txBody>
          <a:bodyPr anchor="b">
            <a:noAutofit/>
          </a:bodyPr>
          <a:lstStyle>
            <a:lvl1pPr marL="0" indent="0">
              <a:buNone/>
              <a:defRPr sz="135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389931" y="3259178"/>
            <a:ext cx="1649314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389861" y="7039881"/>
            <a:ext cx="1651499" cy="952162"/>
          </a:xfrm>
        </p:spPr>
        <p:txBody>
          <a:bodyPr anchor="t">
            <a:normAutofit/>
          </a:bodyPr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65853-FDD1-4321-B11E-995C17D3987C}" type="datetime1">
              <a:rPr lang="es-CO" smtClean="0"/>
              <a:t>17/03/2022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6832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859E4-C596-4C5F-B003-122D62A58A42}" type="datetime1">
              <a:rPr lang="es-CO" smtClean="0"/>
              <a:t>17/03/2022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6921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53EDC-EDE3-4148-B3CA-477D987838C7}" type="datetime1">
              <a:rPr lang="es-CO" smtClean="0"/>
              <a:t>17/03/2022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0957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E04EC-1A9C-45F5-89E0-44736B12C7F3}" type="datetime1">
              <a:rPr lang="es-CO" smtClean="0"/>
              <a:t>17/03/2022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145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80674" y="6448040"/>
            <a:ext cx="5143500" cy="1725606"/>
          </a:xfrm>
        </p:spPr>
        <p:txBody>
          <a:bodyPr wrap="none" anchor="t">
            <a:normAutofit/>
          </a:bodyPr>
          <a:lstStyle>
            <a:lvl1pPr algn="l">
              <a:defRPr sz="5400" b="0" spc="-169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674" y="5532046"/>
            <a:ext cx="5143500" cy="892410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500D8-003B-4133-AADC-7673EBA2B1D4}" type="datetime1">
              <a:rPr lang="es-CO" smtClean="0"/>
              <a:t>17/03/2022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755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000" y="2637014"/>
            <a:ext cx="2826684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54910" y="2637014"/>
            <a:ext cx="2831603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82AF-D50F-4F13-8835-19F63DE82E0F}" type="datetime1">
              <a:rPr lang="es-CO" smtClean="0"/>
              <a:t>17/03/2022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4976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000" y="2428347"/>
            <a:ext cx="2826684" cy="1190095"/>
          </a:xfrm>
        </p:spPr>
        <p:txBody>
          <a:bodyPr anchor="b">
            <a:normAutofit/>
          </a:bodyPr>
          <a:lstStyle>
            <a:lvl1pPr marL="0" indent="0">
              <a:buNone/>
              <a:defRPr sz="15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000" y="3618442"/>
            <a:ext cx="2826684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54910" y="2428347"/>
            <a:ext cx="2832496" cy="119009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5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54910" y="3618442"/>
            <a:ext cx="2832496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D30A-359B-4E0D-AB13-2C207D8158C0}" type="datetime1">
              <a:rPr lang="es-CO" smtClean="0"/>
              <a:t>17/03/2022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578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EED15-6CCE-4249-A4B9-7A5D5E2B58C9}" type="datetime1">
              <a:rPr lang="es-CO" smtClean="0"/>
              <a:t>17/03/2022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99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BAD0-D48C-495A-8DC0-6A6CCAC6C7EA}" type="datetime1">
              <a:rPr lang="es-CO" smtClean="0"/>
              <a:t>17/03/2022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919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001" y="2971800"/>
            <a:ext cx="2054264" cy="5505627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108C-09B8-41A2-8CBF-2472439A60F0}" type="datetime1">
              <a:rPr lang="es-CO" smtClean="0"/>
              <a:t>17/03/2022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211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001" y="2971800"/>
            <a:ext cx="2054264" cy="5505627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59BA-2173-42A3-9765-147CD5DC89D4}" type="datetime1">
              <a:rPr lang="es-CO" smtClean="0"/>
              <a:t>17/03/2022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20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000" y="2637014"/>
            <a:ext cx="5756513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5B601F6-B9B8-44ED-B43B-0774B93464A4}" type="datetime1">
              <a:rPr lang="es-CO" smtClean="0"/>
              <a:t>17/03/2022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s-CO"/>
              <a:t>Quantic Innovation - Embajadores App 2.0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17EE043-75E3-4E68-8B40-DEF8D3DE16B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3355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33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21.xml"/><Relationship Id="rId3" Type="http://schemas.openxmlformats.org/officeDocument/2006/relationships/slide" Target="slide16.xml"/><Relationship Id="rId7" Type="http://schemas.openxmlformats.org/officeDocument/2006/relationships/image" Target="../media/image28.png"/><Relationship Id="rId12" Type="http://schemas.openxmlformats.org/officeDocument/2006/relationships/image" Target="../media/image9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slide" Target="slide2.xml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3.svg"/><Relationship Id="rId7" Type="http://schemas.openxmlformats.org/officeDocument/2006/relationships/slide" Target="slide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9.png"/><Relationship Id="rId5" Type="http://schemas.openxmlformats.org/officeDocument/2006/relationships/image" Target="../media/image30.png"/><Relationship Id="rId10" Type="http://schemas.openxmlformats.org/officeDocument/2006/relationships/slide" Target="slide2.xml"/><Relationship Id="rId4" Type="http://schemas.openxmlformats.org/officeDocument/2006/relationships/image" Target="../media/image29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slide" Target="slide9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8.png"/><Relationship Id="rId5" Type="http://schemas.openxmlformats.org/officeDocument/2006/relationships/image" Target="../media/image31.png"/><Relationship Id="rId15" Type="http://schemas.openxmlformats.org/officeDocument/2006/relationships/slide" Target="slide2.xml"/><Relationship Id="rId10" Type="http://schemas.openxmlformats.org/officeDocument/2006/relationships/image" Target="../media/image35.png"/><Relationship Id="rId4" Type="http://schemas.openxmlformats.org/officeDocument/2006/relationships/image" Target="../media/image3.svg"/><Relationship Id="rId9" Type="http://schemas.openxmlformats.org/officeDocument/2006/relationships/image" Target="../media/image34.png"/><Relationship Id="rId1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slide" Target="slide2.xml"/><Relationship Id="rId5" Type="http://schemas.openxmlformats.org/officeDocument/2006/relationships/image" Target="../media/image37.png"/><Relationship Id="rId10" Type="http://schemas.openxmlformats.org/officeDocument/2006/relationships/slide" Target="slide11.xml"/><Relationship Id="rId4" Type="http://schemas.openxmlformats.org/officeDocument/2006/relationships/image" Target="../media/image36.png"/><Relationship Id="rId9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slide" Target="slide10.xml"/><Relationship Id="rId3" Type="http://schemas.openxmlformats.org/officeDocument/2006/relationships/image" Target="../media/image3.svg"/><Relationship Id="rId7" Type="http://schemas.openxmlformats.org/officeDocument/2006/relationships/image" Target="../media/image42.png"/><Relationship Id="rId12" Type="http://schemas.openxmlformats.org/officeDocument/2006/relationships/slide" Target="slid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7.png"/><Relationship Id="rId5" Type="http://schemas.openxmlformats.org/officeDocument/2006/relationships/image" Target="../media/image40.png"/><Relationship Id="rId1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39.png"/><Relationship Id="rId9" Type="http://schemas.openxmlformats.org/officeDocument/2006/relationships/image" Target="../media/image22.png"/><Relationship Id="rId1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.svg"/><Relationship Id="rId7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10" Type="http://schemas.openxmlformats.org/officeDocument/2006/relationships/image" Target="../media/image9.png"/><Relationship Id="rId4" Type="http://schemas.openxmlformats.org/officeDocument/2006/relationships/image" Target="../media/image44.png"/><Relationship Id="rId9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slide" Target="slide2.xml"/><Relationship Id="rId5" Type="http://schemas.openxmlformats.org/officeDocument/2006/relationships/image" Target="../media/image46.png"/><Relationship Id="rId10" Type="http://schemas.openxmlformats.org/officeDocument/2006/relationships/slide" Target="slide10.xml"/><Relationship Id="rId4" Type="http://schemas.openxmlformats.org/officeDocument/2006/relationships/image" Target="../media/image45.png"/><Relationship Id="rId9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.svg"/><Relationship Id="rId7" Type="http://schemas.openxmlformats.org/officeDocument/2006/relationships/slide" Target="slid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image" Target="../media/image48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2.xml"/><Relationship Id="rId18" Type="http://schemas.openxmlformats.org/officeDocument/2006/relationships/slide" Target="slide19.xml"/><Relationship Id="rId26" Type="http://schemas.openxmlformats.org/officeDocument/2006/relationships/image" Target="../media/image10.png"/><Relationship Id="rId3" Type="http://schemas.openxmlformats.org/officeDocument/2006/relationships/image" Target="../media/image3.svg"/><Relationship Id="rId21" Type="http://schemas.openxmlformats.org/officeDocument/2006/relationships/slide" Target="slide9.xml"/><Relationship Id="rId7" Type="http://schemas.openxmlformats.org/officeDocument/2006/relationships/slide" Target="slide5.xml"/><Relationship Id="rId12" Type="http://schemas.openxmlformats.org/officeDocument/2006/relationships/slide" Target="slide11.xml"/><Relationship Id="rId17" Type="http://schemas.openxmlformats.org/officeDocument/2006/relationships/slide" Target="slide17.xml"/><Relationship Id="rId25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slide" Target="slide15.xml"/><Relationship Id="rId20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10.xml"/><Relationship Id="rId24" Type="http://schemas.openxmlformats.org/officeDocument/2006/relationships/image" Target="../media/image8.png"/><Relationship Id="rId5" Type="http://schemas.openxmlformats.org/officeDocument/2006/relationships/slide" Target="slide3.xml"/><Relationship Id="rId15" Type="http://schemas.openxmlformats.org/officeDocument/2006/relationships/slide" Target="slide14.xml"/><Relationship Id="rId23" Type="http://schemas.openxmlformats.org/officeDocument/2006/relationships/image" Target="../media/image7.png"/><Relationship Id="rId10" Type="http://schemas.openxmlformats.org/officeDocument/2006/relationships/slide" Target="slide7.xml"/><Relationship Id="rId19" Type="http://schemas.openxmlformats.org/officeDocument/2006/relationships/slide" Target="slide20.xml"/><Relationship Id="rId4" Type="http://schemas.openxmlformats.org/officeDocument/2006/relationships/image" Target="../media/image5.png"/><Relationship Id="rId9" Type="http://schemas.openxmlformats.org/officeDocument/2006/relationships/slide" Target="slide6.xml"/><Relationship Id="rId14" Type="http://schemas.openxmlformats.org/officeDocument/2006/relationships/slide" Target="slide13.xml"/><Relationship Id="rId22" Type="http://schemas.openxmlformats.org/officeDocument/2006/relationships/image" Target="../media/image6.png"/><Relationship Id="rId27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svg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.svg"/><Relationship Id="rId7" Type="http://schemas.openxmlformats.org/officeDocument/2006/relationships/slide" Target="slid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8.png"/><Relationship Id="rId4" Type="http://schemas.openxmlformats.org/officeDocument/2006/relationships/image" Target="../media/image53.pn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.svg"/><Relationship Id="rId7" Type="http://schemas.openxmlformats.org/officeDocument/2006/relationships/slide" Target="slid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8.png"/><Relationship Id="rId4" Type="http://schemas.openxmlformats.org/officeDocument/2006/relationships/image" Target="../media/image5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intdesk.asicamericas.com/embajadoresclaro/t-usuarios/register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svg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pointdesk.asicamericas.com/embajadoresclaro/t-usuarios/download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svg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pointdesk.asicamericas.com/embajadoresclaro/t-usuarios/forgotpassword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hyperlink" Target="https://pointdesk.asicamericas.com/embajadoresclaro/t-usuarios/forgotpassword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17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hyperlink" Target="https://pointdesk.asicamericas.com/embajadoresclaro/t-usuarios/register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2.xml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12" Type="http://schemas.openxmlformats.org/officeDocument/2006/relationships/slide" Target="slide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slide" Target="slide10.xml"/><Relationship Id="rId5" Type="http://schemas.openxmlformats.org/officeDocument/2006/relationships/image" Target="../media/image22.png"/><Relationship Id="rId10" Type="http://schemas.openxmlformats.org/officeDocument/2006/relationships/slide" Target="slide9.xml"/><Relationship Id="rId4" Type="http://schemas.openxmlformats.org/officeDocument/2006/relationships/image" Target="../media/image21.png"/><Relationship Id="rId9" Type="http://schemas.openxmlformats.org/officeDocument/2006/relationships/image" Target="../media/image7.png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slide" Target="slide9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6.xml"/><Relationship Id="rId3" Type="http://schemas.openxmlformats.org/officeDocument/2006/relationships/image" Target="../media/image3.svg"/><Relationship Id="rId7" Type="http://schemas.openxmlformats.org/officeDocument/2006/relationships/slide" Target="slide15.xml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8.xml"/><Relationship Id="rId5" Type="http://schemas.openxmlformats.org/officeDocument/2006/relationships/image" Target="../media/image26.png"/><Relationship Id="rId15" Type="http://schemas.openxmlformats.org/officeDocument/2006/relationships/slide" Target="slide2.xml"/><Relationship Id="rId10" Type="http://schemas.openxmlformats.org/officeDocument/2006/relationships/slide" Target="slide17.xml"/><Relationship Id="rId4" Type="http://schemas.openxmlformats.org/officeDocument/2006/relationships/image" Target="../media/image25.png"/><Relationship Id="rId9" Type="http://schemas.openxmlformats.org/officeDocument/2006/relationships/slide" Target="slide13.xml"/><Relationship Id="rId14" Type="http://schemas.openxmlformats.org/officeDocument/2006/relationships/slide" Target="slide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A854018B-768C-409F-839D-FE2FB5900E87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A5DBA0-5582-44E9-A81D-43C4EFB10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5" y="113025"/>
            <a:ext cx="2796639" cy="534180"/>
          </a:xfrm>
        </p:spPr>
        <p:txBody>
          <a:bodyPr>
            <a:normAutofit/>
          </a:bodyPr>
          <a:lstStyle/>
          <a:p>
            <a:r>
              <a:rPr lang="es-CO" sz="3200" dirty="0"/>
              <a:t>Manual de usuario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5BE323-FA6D-4186-9BFD-F2B81013E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EMBAJADORES APP 2.0</a:t>
            </a:r>
          </a:p>
          <a:p>
            <a:r>
              <a:rPr lang="es-CO" dirty="0"/>
              <a:t>Versión 2.x.x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450513-F1D9-4E2D-91EF-E6FE545CF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894" y="4373953"/>
            <a:ext cx="914400" cy="914400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99AECAB9-9CDC-469D-AC90-76C4D03E2C7B}"/>
              </a:ext>
            </a:extLst>
          </p:cNvPr>
          <p:cNvSpPr txBox="1">
            <a:spLocks/>
          </p:cNvSpPr>
          <p:nvPr/>
        </p:nvSpPr>
        <p:spPr>
          <a:xfrm>
            <a:off x="76200" y="497317"/>
            <a:ext cx="2505075" cy="393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8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25717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125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51435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013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77152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02870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28587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dirty="0"/>
              <a:t>Versión 1.0.0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F7A0AE-038D-4E5D-A469-CAE84B0E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0EE3A18-31F7-4C59-AD9A-34D49192E2EF}"/>
              </a:ext>
            </a:extLst>
          </p:cNvPr>
          <p:cNvSpPr txBox="1">
            <a:spLocks/>
          </p:cNvSpPr>
          <p:nvPr/>
        </p:nvSpPr>
        <p:spPr>
          <a:xfrm>
            <a:off x="3370356" y="6968970"/>
            <a:ext cx="3016156" cy="893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r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8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25717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125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51435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1013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77152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02870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28587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0" algn="ctr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dirty="0"/>
              <a:t>Para tener una navegación interactiva utilice un navegador web para visualizar este documento.</a:t>
            </a:r>
          </a:p>
        </p:txBody>
      </p:sp>
    </p:spTree>
    <p:extLst>
      <p:ext uri="{BB962C8B-B14F-4D97-AF65-F5344CB8AC3E}">
        <p14:creationId xmlns:p14="http://schemas.microsoft.com/office/powerpoint/2010/main" val="4219313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echa: pentágono 28">
            <a:hlinkClick r:id="rId2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1C994C7-14F8-4B0F-9191-CFE437180CC6}"/>
              </a:ext>
            </a:extLst>
          </p:cNvPr>
          <p:cNvSpPr/>
          <p:nvPr/>
        </p:nvSpPr>
        <p:spPr>
          <a:xfrm>
            <a:off x="1053482" y="7163175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Mis incidentes</a:t>
            </a:r>
          </a:p>
        </p:txBody>
      </p:sp>
      <p:sp>
        <p:nvSpPr>
          <p:cNvPr id="32" name="Flecha: pentágono 31">
            <a:hlinkClick r:id="rId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F8F189D-8EF9-4A10-9635-A6A0D5BBFCBD}"/>
              </a:ext>
            </a:extLst>
          </p:cNvPr>
          <p:cNvSpPr/>
          <p:nvPr/>
        </p:nvSpPr>
        <p:spPr>
          <a:xfrm>
            <a:off x="1053482" y="6722681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Registrar tienda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B170AC5-6EF9-4103-B8D1-07C3AB40EDB3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4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298E64-D7FF-4562-B0C7-4A58BE30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Operador</a:t>
            </a:r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7B0A0514-D67B-40F3-99F9-9BB194917E7A}"/>
              </a:ext>
            </a:extLst>
          </p:cNvPr>
          <p:cNvSpPr txBox="1">
            <a:spLocks/>
          </p:cNvSpPr>
          <p:nvPr/>
        </p:nvSpPr>
        <p:spPr>
          <a:xfrm>
            <a:off x="616283" y="2808464"/>
            <a:ext cx="2103675" cy="1830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5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CO" sz="1400" dirty="0">
                <a:solidFill>
                  <a:schemeClr val="tx1">
                    <a:lumMod val="85000"/>
                  </a:schemeClr>
                </a:solidFill>
              </a:rPr>
              <a:t>El rol </a:t>
            </a:r>
            <a:r>
              <a:rPr lang="es-CO" sz="1400" b="1" dirty="0">
                <a:solidFill>
                  <a:schemeClr val="tx1">
                    <a:lumMod val="85000"/>
                  </a:schemeClr>
                </a:solidFill>
              </a:rPr>
              <a:t>operador</a:t>
            </a:r>
            <a:r>
              <a:rPr lang="es-CO" sz="1400" dirty="0">
                <a:solidFill>
                  <a:schemeClr val="tx1">
                    <a:lumMod val="85000"/>
                  </a:schemeClr>
                </a:solidFill>
              </a:rPr>
              <a:t>, registra apertura y cierre de tienda, registra y actualiza incidentes.</a:t>
            </a:r>
          </a:p>
          <a:p>
            <a:pPr marL="0" indent="0" algn="just">
              <a:buNone/>
            </a:pPr>
            <a:endParaRPr lang="es-MX" sz="1400" dirty="0">
              <a:solidFill>
                <a:schemeClr val="tx1">
                  <a:lumMod val="85000"/>
                </a:schemeClr>
              </a:solidFill>
            </a:endParaRPr>
          </a:p>
          <a:p>
            <a:pPr algn="just">
              <a:buFontTx/>
              <a:buChar char="-"/>
            </a:pPr>
            <a:r>
              <a:rPr lang="es-MX" sz="1400" dirty="0">
                <a:solidFill>
                  <a:schemeClr val="tx1">
                    <a:lumMod val="85000"/>
                  </a:schemeClr>
                </a:solidFill>
              </a:rPr>
              <a:t>Registro de incidentes.</a:t>
            </a:r>
          </a:p>
          <a:p>
            <a:pPr algn="just">
              <a:buFontTx/>
              <a:buChar char="-"/>
            </a:pPr>
            <a:r>
              <a:rPr lang="es-MX" sz="1400" dirty="0">
                <a:solidFill>
                  <a:schemeClr val="tx1">
                    <a:lumMod val="85000"/>
                  </a:schemeClr>
                </a:solidFill>
              </a:rPr>
              <a:t>Actualizar incidentes.</a:t>
            </a:r>
          </a:p>
          <a:p>
            <a:pPr algn="just">
              <a:buFontTx/>
              <a:buChar char="-"/>
            </a:pPr>
            <a:r>
              <a:rPr lang="es-MX" sz="1400" dirty="0">
                <a:solidFill>
                  <a:schemeClr val="tx1">
                    <a:lumMod val="85000"/>
                  </a:schemeClr>
                </a:solidFill>
              </a:rPr>
              <a:t> Visualiza estado global de incidentes.</a:t>
            </a:r>
            <a:endParaRPr lang="es-CO" sz="14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9BF70C-894D-4018-88EA-43D320EDC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11" y="2637013"/>
            <a:ext cx="2911654" cy="62849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5DC2BD-FE2E-4F56-B99E-47ABF86B8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10" y="1269232"/>
            <a:ext cx="431048" cy="43104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479F9F7-B743-46EA-AED5-F3EB6FF3C6A2}"/>
              </a:ext>
            </a:extLst>
          </p:cNvPr>
          <p:cNvSpPr txBox="1"/>
          <p:nvPr/>
        </p:nvSpPr>
        <p:spPr>
          <a:xfrm>
            <a:off x="383818" y="5207694"/>
            <a:ext cx="1565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Ventanas disponibles:</a:t>
            </a:r>
          </a:p>
        </p:txBody>
      </p:sp>
      <p:sp>
        <p:nvSpPr>
          <p:cNvPr id="21" name="Flecha: pentágono 20">
            <a:hlinkClick r:id="rId8" action="ppaction://hlinksldjump"/>
            <a:extLst>
              <a:ext uri="{FF2B5EF4-FFF2-40B4-BE49-F238E27FC236}">
                <a16:creationId xmlns:a16="http://schemas.microsoft.com/office/drawing/2014/main" id="{EB3FBFE9-078C-4C48-844C-489D27BF7602}"/>
              </a:ext>
            </a:extLst>
          </p:cNvPr>
          <p:cNvSpPr/>
          <p:nvPr/>
        </p:nvSpPr>
        <p:spPr>
          <a:xfrm>
            <a:off x="1055983" y="5844953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Generalidades</a:t>
            </a:r>
          </a:p>
        </p:txBody>
      </p:sp>
      <p:sp>
        <p:nvSpPr>
          <p:cNvPr id="22" name="Flecha: pentágono 21">
            <a:hlinkClick r:id="rId9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385B8B9-C34A-479D-AEF5-4415D4225552}"/>
              </a:ext>
            </a:extLst>
          </p:cNvPr>
          <p:cNvSpPr/>
          <p:nvPr/>
        </p:nvSpPr>
        <p:spPr>
          <a:xfrm>
            <a:off x="1055983" y="6275810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Mis tiendas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4D3B95F-27CA-497F-9350-5F81C63875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83" y="5730653"/>
            <a:ext cx="228600" cy="228600"/>
          </a:xfrm>
          <a:prstGeom prst="rect">
            <a:avLst/>
          </a:prstGeom>
        </p:spPr>
      </p:pic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33D61DF5-9556-47C6-9E52-296A9653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pic>
        <p:nvPicPr>
          <p:cNvPr id="20" name="Imagen 19">
            <a:hlinkClick r:id="rId11" action="ppaction://hlinksldjump"/>
            <a:extLst>
              <a:ext uri="{FF2B5EF4-FFF2-40B4-BE49-F238E27FC236}">
                <a16:creationId xmlns:a16="http://schemas.microsoft.com/office/drawing/2014/main" id="{FA17DC3C-1880-46F2-8071-168E59E4A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806579D-B644-4A34-84B1-42D1506EA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1" y="5731884"/>
            <a:ext cx="228600" cy="228600"/>
          </a:xfrm>
          <a:prstGeom prst="rect">
            <a:avLst/>
          </a:prstGeom>
        </p:spPr>
      </p:pic>
      <p:sp>
        <p:nvSpPr>
          <p:cNvPr id="33" name="Flecha: pentágono 32">
            <a:hlinkClick r:id="rId1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34A897C0-7096-4AB4-9680-B59106627D18}"/>
              </a:ext>
            </a:extLst>
          </p:cNvPr>
          <p:cNvSpPr/>
          <p:nvPr/>
        </p:nvSpPr>
        <p:spPr>
          <a:xfrm>
            <a:off x="1044466" y="7603669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Registrar incidente</a:t>
            </a:r>
          </a:p>
        </p:txBody>
      </p:sp>
    </p:spTree>
    <p:extLst>
      <p:ext uri="{BB962C8B-B14F-4D97-AF65-F5344CB8AC3E}">
        <p14:creationId xmlns:p14="http://schemas.microsoft.com/office/powerpoint/2010/main" val="125370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ipse 14">
            <a:extLst>
              <a:ext uri="{FF2B5EF4-FFF2-40B4-BE49-F238E27FC236}">
                <a16:creationId xmlns:a16="http://schemas.microsoft.com/office/drawing/2014/main" id="{0B48F4F1-CE04-4CFA-900F-295AEAF3F363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A2ACAE-995D-4ED8-9993-9DD5133C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Cliente</a:t>
            </a:r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AC7CC04-3453-4291-94EE-42C648941D0E}"/>
              </a:ext>
            </a:extLst>
          </p:cNvPr>
          <p:cNvSpPr txBox="1">
            <a:spLocks/>
          </p:cNvSpPr>
          <p:nvPr/>
        </p:nvSpPr>
        <p:spPr>
          <a:xfrm>
            <a:off x="616283" y="2808464"/>
            <a:ext cx="2103675" cy="1830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5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CO" sz="1400" dirty="0"/>
              <a:t>El rol </a:t>
            </a:r>
            <a:r>
              <a:rPr lang="es-CO" sz="1400" b="1" dirty="0"/>
              <a:t>cliente</a:t>
            </a:r>
            <a:r>
              <a:rPr lang="es-CO" sz="1400" dirty="0"/>
              <a:t>, es un perfil de consulta.</a:t>
            </a:r>
          </a:p>
          <a:p>
            <a:pPr marL="0" indent="0" algn="just">
              <a:buNone/>
            </a:pPr>
            <a:endParaRPr lang="es-MX" sz="1400" dirty="0"/>
          </a:p>
          <a:p>
            <a:pPr algn="just">
              <a:buFontTx/>
              <a:buChar char="-"/>
            </a:pPr>
            <a:r>
              <a:rPr lang="es-MX" sz="1400" dirty="0"/>
              <a:t>Visualiza estado global de incidentes. </a:t>
            </a:r>
          </a:p>
          <a:p>
            <a:pPr algn="just">
              <a:buFontTx/>
              <a:buChar char="-"/>
            </a:pPr>
            <a:r>
              <a:rPr lang="es-MX" sz="1400" dirty="0"/>
              <a:t>Visualiza estado global de tiendas.</a:t>
            </a:r>
            <a:endParaRPr lang="es-CO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957B8A-5981-44CB-98A5-FEC577F3F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17" y="2637014"/>
            <a:ext cx="2911654" cy="62849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411964-7493-43FE-AD58-6292CEF8C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89" y="1233977"/>
            <a:ext cx="390105" cy="39010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8EB04F4-4E77-40D5-A699-C369FDE2C70C}"/>
              </a:ext>
            </a:extLst>
          </p:cNvPr>
          <p:cNvSpPr txBox="1"/>
          <p:nvPr/>
        </p:nvSpPr>
        <p:spPr>
          <a:xfrm>
            <a:off x="383818" y="5207694"/>
            <a:ext cx="1565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Ventanas disponibles:</a:t>
            </a:r>
          </a:p>
        </p:txBody>
      </p:sp>
      <p:sp>
        <p:nvSpPr>
          <p:cNvPr id="16" name="Flecha: pentágono 15">
            <a:hlinkClick r:id="rId6" action="ppaction://hlinksldjump"/>
            <a:extLst>
              <a:ext uri="{FF2B5EF4-FFF2-40B4-BE49-F238E27FC236}">
                <a16:creationId xmlns:a16="http://schemas.microsoft.com/office/drawing/2014/main" id="{48484ED3-8027-4C3D-8066-F483526D8031}"/>
              </a:ext>
            </a:extLst>
          </p:cNvPr>
          <p:cNvSpPr/>
          <p:nvPr/>
        </p:nvSpPr>
        <p:spPr>
          <a:xfrm>
            <a:off x="1049549" y="5840622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Generalidades</a:t>
            </a:r>
          </a:p>
        </p:txBody>
      </p:sp>
      <p:sp>
        <p:nvSpPr>
          <p:cNvPr id="18" name="Flecha: pentágono 17">
            <a:hlinkClick r:id="rId7" action="ppaction://hlinksldjump"/>
            <a:extLst>
              <a:ext uri="{FF2B5EF4-FFF2-40B4-BE49-F238E27FC236}">
                <a16:creationId xmlns:a16="http://schemas.microsoft.com/office/drawing/2014/main" id="{76336F35-3129-44C1-A93C-A1C716A357B5}"/>
              </a:ext>
            </a:extLst>
          </p:cNvPr>
          <p:cNvSpPr/>
          <p:nvPr/>
        </p:nvSpPr>
        <p:spPr>
          <a:xfrm>
            <a:off x="1049549" y="6268218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Incidentes</a:t>
            </a:r>
          </a:p>
        </p:txBody>
      </p:sp>
      <p:sp>
        <p:nvSpPr>
          <p:cNvPr id="19" name="Flecha: pentágono 18">
            <a:hlinkClick r:id="rId8" action="ppaction://hlinksldjump"/>
            <a:extLst>
              <a:ext uri="{FF2B5EF4-FFF2-40B4-BE49-F238E27FC236}">
                <a16:creationId xmlns:a16="http://schemas.microsoft.com/office/drawing/2014/main" id="{017793BE-FAFD-4E50-BFD1-72A43560D192}"/>
              </a:ext>
            </a:extLst>
          </p:cNvPr>
          <p:cNvSpPr/>
          <p:nvPr/>
        </p:nvSpPr>
        <p:spPr>
          <a:xfrm>
            <a:off x="1049549" y="6695813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Tiendas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58BD84F-243D-4F50-9E75-F2AF054DE0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9" y="5726322"/>
            <a:ext cx="228600" cy="228600"/>
          </a:xfrm>
          <a:prstGeom prst="rect">
            <a:avLst/>
          </a:prstGeom>
        </p:spPr>
      </p:pic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574DD46-11DE-49DE-9D5C-0C89088E1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pic>
        <p:nvPicPr>
          <p:cNvPr id="17" name="Imagen 16">
            <a:hlinkClick r:id="rId10" action="ppaction://hlinksldjump"/>
            <a:extLst>
              <a:ext uri="{FF2B5EF4-FFF2-40B4-BE49-F238E27FC236}">
                <a16:creationId xmlns:a16="http://schemas.microsoft.com/office/drawing/2014/main" id="{E0438B77-3D7D-49DE-920D-FFCE74E47D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82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8130A0D6-99FC-43EB-91B1-DEEDA0412975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3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7C2CFF-A33C-4516-954A-373CCBC4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Incidentes activos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3472485B-F837-4562-9DDB-CFF2B144E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73" y="3360738"/>
            <a:ext cx="2911654" cy="6284912"/>
          </a:xfr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5795992-A1AD-426A-B322-2A936F309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983" y="5055394"/>
            <a:ext cx="1088232" cy="11650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6C013D0-BDE6-4351-9D13-8AFF0761915D}"/>
              </a:ext>
            </a:extLst>
          </p:cNvPr>
          <p:cNvSpPr txBox="1"/>
          <p:nvPr/>
        </p:nvSpPr>
        <p:spPr>
          <a:xfrm>
            <a:off x="2670969" y="5023144"/>
            <a:ext cx="4122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dirty="0">
                <a:solidFill>
                  <a:srgbClr val="B0B0B0"/>
                </a:solidFill>
              </a:rPr>
              <a:t>Demo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65AB05-58D7-4C50-8A9F-00598480DE23}"/>
              </a:ext>
            </a:extLst>
          </p:cNvPr>
          <p:cNvSpPr txBox="1"/>
          <p:nvPr/>
        </p:nvSpPr>
        <p:spPr>
          <a:xfrm>
            <a:off x="4884827" y="5453620"/>
            <a:ext cx="1850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solidFill>
                  <a:srgbClr val="FFC000"/>
                </a:solidFill>
              </a:rPr>
              <a:t>Masivo</a:t>
            </a:r>
            <a:r>
              <a:rPr lang="es-CO" sz="1000" dirty="0"/>
              <a:t>: Visualizar solo incidentes masivos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426844A-C850-45C1-B246-FFF7A4C199DD}"/>
              </a:ext>
            </a:extLst>
          </p:cNvPr>
          <p:cNvSpPr txBox="1"/>
          <p:nvPr/>
        </p:nvSpPr>
        <p:spPr>
          <a:xfrm>
            <a:off x="4884827" y="590345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solidFill>
                  <a:srgbClr val="FFC000"/>
                </a:solidFill>
              </a:rPr>
              <a:t>En curso:</a:t>
            </a:r>
            <a:r>
              <a:rPr lang="es-CO" sz="1000" dirty="0"/>
              <a:t> Visualizar los incidentes en curso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0994928-C158-4977-98E3-48520CE73C16}"/>
              </a:ext>
            </a:extLst>
          </p:cNvPr>
          <p:cNvSpPr txBox="1"/>
          <p:nvPr/>
        </p:nvSpPr>
        <p:spPr>
          <a:xfrm>
            <a:off x="4884827" y="632842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solidFill>
                  <a:srgbClr val="FFC000"/>
                </a:solidFill>
              </a:rPr>
              <a:t>Pendiente:</a:t>
            </a:r>
            <a:r>
              <a:rPr lang="es-CO" sz="1000" dirty="0"/>
              <a:t> Visualizar los incidentes pendientes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7430C02-C130-4805-8BA6-390E121F1ACC}"/>
              </a:ext>
            </a:extLst>
          </p:cNvPr>
          <p:cNvSpPr txBox="1"/>
          <p:nvPr/>
        </p:nvSpPr>
        <p:spPr>
          <a:xfrm>
            <a:off x="4884827" y="6759436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solidFill>
                  <a:srgbClr val="FFC000"/>
                </a:solidFill>
              </a:rPr>
              <a:t>No masivo</a:t>
            </a:r>
            <a:r>
              <a:rPr lang="es-CO" sz="1000" dirty="0"/>
              <a:t>: Visualizar los incidentes no masivos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AE38852-607C-49EB-880B-ACAD6C0D8102}"/>
              </a:ext>
            </a:extLst>
          </p:cNvPr>
          <p:cNvSpPr txBox="1"/>
          <p:nvPr/>
        </p:nvSpPr>
        <p:spPr>
          <a:xfrm>
            <a:off x="4884827" y="7276741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Cancelar filtros aplicados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5129551-8650-4C50-8F86-839940A46B9F}"/>
              </a:ext>
            </a:extLst>
          </p:cNvPr>
          <p:cNvSpPr txBox="1"/>
          <p:nvPr/>
        </p:nvSpPr>
        <p:spPr>
          <a:xfrm>
            <a:off x="4884827" y="7671062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Visualizar la ventana de resumen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F9F801B-810C-4B43-8EB6-EEA6AB36C2A5}"/>
              </a:ext>
            </a:extLst>
          </p:cNvPr>
          <p:cNvSpPr txBox="1"/>
          <p:nvPr/>
        </p:nvSpPr>
        <p:spPr>
          <a:xfrm>
            <a:off x="4884827" y="8485225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Mostrar/Ocultar menú</a:t>
            </a:r>
          </a:p>
        </p:txBody>
      </p:sp>
      <p:sp>
        <p:nvSpPr>
          <p:cNvPr id="53" name="Bocadillo: rectángulo 52">
            <a:extLst>
              <a:ext uri="{FF2B5EF4-FFF2-40B4-BE49-F238E27FC236}">
                <a16:creationId xmlns:a16="http://schemas.microsoft.com/office/drawing/2014/main" id="{6A820B85-01D1-4EEC-BB14-70AE3DECFE4C}"/>
              </a:ext>
            </a:extLst>
          </p:cNvPr>
          <p:cNvSpPr/>
          <p:nvPr/>
        </p:nvSpPr>
        <p:spPr>
          <a:xfrm>
            <a:off x="3932461" y="3802494"/>
            <a:ext cx="1850936" cy="857797"/>
          </a:xfrm>
          <a:prstGeom prst="wedgeRectCallou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/>
              <a:t>   Botón para actualizar incidente seleccionado. El rol de cliente tiene desactivado este botón.</a:t>
            </a: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A5100000-EA3E-4A7C-9333-6514F5316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48" y="8379736"/>
            <a:ext cx="457200" cy="457200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81065023-5BB3-4C6B-9477-F010164D5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233" y="3939426"/>
            <a:ext cx="143829" cy="140702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1734784A-9621-4C55-8016-285F7CD718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928" y="3066040"/>
            <a:ext cx="2409825" cy="153352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6A17D498-F030-4841-AC25-E16D094642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928" y="6958405"/>
            <a:ext cx="3276600" cy="117157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cxnSp>
        <p:nvCxnSpPr>
          <p:cNvPr id="79" name="Conector: angular 78">
            <a:extLst>
              <a:ext uri="{FF2B5EF4-FFF2-40B4-BE49-F238E27FC236}">
                <a16:creationId xmlns:a16="http://schemas.microsoft.com/office/drawing/2014/main" id="{CFAB7CC0-A10F-406E-B949-0BF57817ED71}"/>
              </a:ext>
            </a:extLst>
          </p:cNvPr>
          <p:cNvCxnSpPr>
            <a:cxnSpLocks/>
            <a:stCxn id="75" idx="2"/>
          </p:cNvCxnSpPr>
          <p:nvPr/>
        </p:nvCxnSpPr>
        <p:spPr>
          <a:xfrm rot="16200000" flipH="1">
            <a:off x="1635099" y="4736306"/>
            <a:ext cx="706871" cy="433387"/>
          </a:xfrm>
          <a:prstGeom prst="bentConnector3">
            <a:avLst>
              <a:gd name="adj1" fmla="val 99857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Conector: angular 80">
            <a:extLst>
              <a:ext uri="{FF2B5EF4-FFF2-40B4-BE49-F238E27FC236}">
                <a16:creationId xmlns:a16="http://schemas.microsoft.com/office/drawing/2014/main" id="{CC8F826F-3FEC-4BF5-8665-1131AC2E18E8}"/>
              </a:ext>
            </a:extLst>
          </p:cNvPr>
          <p:cNvCxnSpPr>
            <a:cxnSpLocks/>
            <a:stCxn id="77" idx="0"/>
          </p:cNvCxnSpPr>
          <p:nvPr/>
        </p:nvCxnSpPr>
        <p:spPr>
          <a:xfrm rot="5400000" flipH="1" flipV="1">
            <a:off x="1855287" y="6461018"/>
            <a:ext cx="847328" cy="1474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84DDCEED-5F59-4321-A993-622EAE16760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503101" y="5653675"/>
            <a:ext cx="381726" cy="1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AE56E05-27E7-4608-A7E3-1936B0AC064B}"/>
              </a:ext>
            </a:extLst>
          </p:cNvPr>
          <p:cNvCxnSpPr>
            <a:cxnSpLocks/>
          </p:cNvCxnSpPr>
          <p:nvPr/>
        </p:nvCxnSpPr>
        <p:spPr>
          <a:xfrm flipV="1">
            <a:off x="4503101" y="6108298"/>
            <a:ext cx="381726" cy="1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B01F096-1F3E-43C8-BEAB-FE01936206F3}"/>
              </a:ext>
            </a:extLst>
          </p:cNvPr>
          <p:cNvCxnSpPr>
            <a:cxnSpLocks/>
          </p:cNvCxnSpPr>
          <p:nvPr/>
        </p:nvCxnSpPr>
        <p:spPr>
          <a:xfrm flipV="1">
            <a:off x="4503101" y="6543866"/>
            <a:ext cx="381726" cy="1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D112FE7F-EB9C-47D9-9093-80AC688FEC1E}"/>
              </a:ext>
            </a:extLst>
          </p:cNvPr>
          <p:cNvCxnSpPr>
            <a:cxnSpLocks/>
          </p:cNvCxnSpPr>
          <p:nvPr/>
        </p:nvCxnSpPr>
        <p:spPr>
          <a:xfrm flipV="1">
            <a:off x="4503101" y="6978503"/>
            <a:ext cx="381726" cy="1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0B62B07D-62DE-4B70-8149-364BD5062B0B}"/>
              </a:ext>
            </a:extLst>
          </p:cNvPr>
          <p:cNvCxnSpPr>
            <a:cxnSpLocks/>
          </p:cNvCxnSpPr>
          <p:nvPr/>
        </p:nvCxnSpPr>
        <p:spPr>
          <a:xfrm flipV="1">
            <a:off x="4503101" y="7406453"/>
            <a:ext cx="381726" cy="1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D7B9E4E0-F862-4860-BF1E-04AED430597F}"/>
              </a:ext>
            </a:extLst>
          </p:cNvPr>
          <p:cNvCxnSpPr>
            <a:cxnSpLocks/>
            <a:stCxn id="56" idx="3"/>
            <a:endCxn id="35" idx="1"/>
          </p:cNvCxnSpPr>
          <p:nvPr/>
        </p:nvCxnSpPr>
        <p:spPr>
          <a:xfrm>
            <a:off x="4643348" y="8608336"/>
            <a:ext cx="2414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13190918-CFB7-4FAE-A3A3-85EA98D8EC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21" y="2935071"/>
            <a:ext cx="228600" cy="228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3528716-95C4-4756-BA0F-3A97A9F3DD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77" y="6821491"/>
            <a:ext cx="228600" cy="2286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2B67B771-14F1-4087-B3D7-59F7AB1832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40" y="3688194"/>
            <a:ext cx="228600" cy="228600"/>
          </a:xfrm>
          <a:prstGeom prst="rect">
            <a:avLst/>
          </a:prstGeom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00EE3B8E-6515-4067-8388-51C74CE6721F}"/>
              </a:ext>
            </a:extLst>
          </p:cNvPr>
          <p:cNvCxnSpPr>
            <a:cxnSpLocks/>
          </p:cNvCxnSpPr>
          <p:nvPr/>
        </p:nvCxnSpPr>
        <p:spPr>
          <a:xfrm flipV="1">
            <a:off x="4503101" y="7871117"/>
            <a:ext cx="381726" cy="1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B85C7F60-F67D-4FEE-B2E3-D1FBFD88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49" name="Flecha: pentágono 48">
            <a:hlinkClick r:id="rId12" action="ppaction://hlinksldjump"/>
            <a:extLst>
              <a:ext uri="{FF2B5EF4-FFF2-40B4-BE49-F238E27FC236}">
                <a16:creationId xmlns:a16="http://schemas.microsoft.com/office/drawing/2014/main" id="{33CE59C5-5653-4229-BD43-62A5A59EFE41}"/>
              </a:ext>
            </a:extLst>
          </p:cNvPr>
          <p:cNvSpPr/>
          <p:nvPr/>
        </p:nvSpPr>
        <p:spPr>
          <a:xfrm>
            <a:off x="511924" y="113687"/>
            <a:ext cx="1069226" cy="2935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Supervisor</a:t>
            </a:r>
          </a:p>
        </p:txBody>
      </p:sp>
      <p:sp>
        <p:nvSpPr>
          <p:cNvPr id="51" name="Flecha: pentágono 50">
            <a:hlinkClick r:id="rId13" action="ppaction://hlinksldjump"/>
            <a:extLst>
              <a:ext uri="{FF2B5EF4-FFF2-40B4-BE49-F238E27FC236}">
                <a16:creationId xmlns:a16="http://schemas.microsoft.com/office/drawing/2014/main" id="{0D201F38-2AB1-496B-86EA-2F3E24D37B9F}"/>
              </a:ext>
            </a:extLst>
          </p:cNvPr>
          <p:cNvSpPr/>
          <p:nvPr/>
        </p:nvSpPr>
        <p:spPr>
          <a:xfrm>
            <a:off x="1663945" y="113686"/>
            <a:ext cx="1069226" cy="29353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Operador</a:t>
            </a:r>
          </a:p>
        </p:txBody>
      </p:sp>
      <p:sp>
        <p:nvSpPr>
          <p:cNvPr id="52" name="Flecha: pentágono 51">
            <a:hlinkClick r:id="rId14" action="ppaction://hlinksldjump"/>
            <a:extLst>
              <a:ext uri="{FF2B5EF4-FFF2-40B4-BE49-F238E27FC236}">
                <a16:creationId xmlns:a16="http://schemas.microsoft.com/office/drawing/2014/main" id="{06E9B9F8-F8F1-40C1-B3F2-9B1E522E81D4}"/>
              </a:ext>
            </a:extLst>
          </p:cNvPr>
          <p:cNvSpPr/>
          <p:nvPr/>
        </p:nvSpPr>
        <p:spPr>
          <a:xfrm>
            <a:off x="2815966" y="113686"/>
            <a:ext cx="1069226" cy="29353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Cliente</a:t>
            </a:r>
            <a:endParaRPr lang="es-CO" dirty="0"/>
          </a:p>
        </p:txBody>
      </p:sp>
      <p:pic>
        <p:nvPicPr>
          <p:cNvPr id="54" name="Imagen 53">
            <a:hlinkClick r:id="rId15" action="ppaction://hlinksldjump"/>
            <a:extLst>
              <a:ext uri="{FF2B5EF4-FFF2-40B4-BE49-F238E27FC236}">
                <a16:creationId xmlns:a16="http://schemas.microsoft.com/office/drawing/2014/main" id="{9BC89DA4-6B47-41E0-A7BC-962DFEEC9B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89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Elipse 67">
            <a:extLst>
              <a:ext uri="{FF2B5EF4-FFF2-40B4-BE49-F238E27FC236}">
                <a16:creationId xmlns:a16="http://schemas.microsoft.com/office/drawing/2014/main" id="{9ABC2365-EB46-41ED-BCFA-7935DD062DE8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195ECE-F079-4806-9B1E-40BAF693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Vista global</a:t>
            </a:r>
            <a:r>
              <a:rPr lang="es-CO" baseline="0" dirty="0"/>
              <a:t> de tiendas</a:t>
            </a:r>
            <a:endParaRPr lang="es-CO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F3DE5E9-1578-4F63-957D-9B5A3DB15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04" y="2668273"/>
            <a:ext cx="2911654" cy="6284912"/>
          </a:xfr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A58ADDD-EDBF-4ABB-A475-CAE82F90F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30" y="3199991"/>
            <a:ext cx="3038475" cy="7048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83A77BCB-EF45-43F9-BC7F-F38AD260BBBC}"/>
              </a:ext>
            </a:extLst>
          </p:cNvPr>
          <p:cNvSpPr txBox="1"/>
          <p:nvPr/>
        </p:nvSpPr>
        <p:spPr>
          <a:xfrm>
            <a:off x="5021306" y="4319550"/>
            <a:ext cx="125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Visualice tiendas en 3 columnas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33AAFC1-4EA2-44B2-AEA0-504C29F41732}"/>
              </a:ext>
            </a:extLst>
          </p:cNvPr>
          <p:cNvSpPr txBox="1"/>
          <p:nvPr/>
        </p:nvSpPr>
        <p:spPr>
          <a:xfrm>
            <a:off x="5021306" y="4762139"/>
            <a:ext cx="125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Visualice tiendas en 4 columnas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AED23A5-BD06-43BB-BDCD-09A7215BB5D8}"/>
              </a:ext>
            </a:extLst>
          </p:cNvPr>
          <p:cNvSpPr txBox="1"/>
          <p:nvPr/>
        </p:nvSpPr>
        <p:spPr>
          <a:xfrm>
            <a:off x="5021306" y="5205717"/>
            <a:ext cx="125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Visualice tiendas en 12 columnas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540CFBA-146A-4851-AA28-A261F28FE19A}"/>
              </a:ext>
            </a:extLst>
          </p:cNvPr>
          <p:cNvSpPr txBox="1"/>
          <p:nvPr/>
        </p:nvSpPr>
        <p:spPr>
          <a:xfrm>
            <a:off x="5021304" y="5651463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Restablece la vista por defecto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651A45B-4E94-49EF-B738-6FEA9537B926}"/>
              </a:ext>
            </a:extLst>
          </p:cNvPr>
          <p:cNvSpPr txBox="1"/>
          <p:nvPr/>
        </p:nvSpPr>
        <p:spPr>
          <a:xfrm>
            <a:off x="5021306" y="6160986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Cancelar filtros aplicados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4E516CD-675E-4028-9B1B-A4AB941D1DF7}"/>
              </a:ext>
            </a:extLst>
          </p:cNvPr>
          <p:cNvSpPr txBox="1"/>
          <p:nvPr/>
        </p:nvSpPr>
        <p:spPr>
          <a:xfrm>
            <a:off x="5021304" y="651307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Visualizar ventana de filtros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5B2E9F2-1C66-4341-B680-A7777EEA5CD4}"/>
              </a:ext>
            </a:extLst>
          </p:cNvPr>
          <p:cNvSpPr txBox="1"/>
          <p:nvPr/>
        </p:nvSpPr>
        <p:spPr>
          <a:xfrm>
            <a:off x="5127402" y="7805905"/>
            <a:ext cx="1367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Mostrar/Ocultar menú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F566B5F8-78EF-480B-A998-04DE84B99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28" y="7669496"/>
            <a:ext cx="457200" cy="457200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114E919C-DD51-4AB6-843E-E1EE6B976777}"/>
              </a:ext>
            </a:extLst>
          </p:cNvPr>
          <p:cNvSpPr txBox="1"/>
          <p:nvPr/>
        </p:nvSpPr>
        <p:spPr>
          <a:xfrm>
            <a:off x="5021304" y="6978325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Guarda y comparte captura de la vista actual</a:t>
            </a:r>
          </a:p>
        </p:txBody>
      </p:sp>
      <p:cxnSp>
        <p:nvCxnSpPr>
          <p:cNvPr id="66" name="Conector: angular 65">
            <a:extLst>
              <a:ext uri="{FF2B5EF4-FFF2-40B4-BE49-F238E27FC236}">
                <a16:creationId xmlns:a16="http://schemas.microsoft.com/office/drawing/2014/main" id="{15CE77D3-4167-4D76-A5EE-C412C35AF7A2}"/>
              </a:ext>
            </a:extLst>
          </p:cNvPr>
          <p:cNvCxnSpPr>
            <a:stCxn id="17" idx="2"/>
          </p:cNvCxnSpPr>
          <p:nvPr/>
        </p:nvCxnSpPr>
        <p:spPr>
          <a:xfrm rot="16200000" flipH="1">
            <a:off x="2144980" y="3661729"/>
            <a:ext cx="1177386" cy="1663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Bocadillo: rectángulo 75">
            <a:extLst>
              <a:ext uri="{FF2B5EF4-FFF2-40B4-BE49-F238E27FC236}">
                <a16:creationId xmlns:a16="http://schemas.microsoft.com/office/drawing/2014/main" id="{8ED2AF58-7DC2-44F0-B91A-F4042DA6F2D6}"/>
              </a:ext>
            </a:extLst>
          </p:cNvPr>
          <p:cNvSpPr/>
          <p:nvPr/>
        </p:nvSpPr>
        <p:spPr>
          <a:xfrm>
            <a:off x="1349829" y="4737296"/>
            <a:ext cx="2112122" cy="1236568"/>
          </a:xfrm>
          <a:prstGeom prst="wedgeRectCallout">
            <a:avLst>
              <a:gd name="adj1" fmla="val 80937"/>
              <a:gd name="adj2" fmla="val -33893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1100" dirty="0"/>
              <a:t>Esta opción le permite ver todas las tiendas en una sola vista. </a:t>
            </a:r>
            <a:br>
              <a:rPr lang="es-CO" sz="1100" dirty="0"/>
            </a:br>
            <a:r>
              <a:rPr lang="es-CO" sz="1100" dirty="0"/>
              <a:t>Para ver información detallada de una tienda especifica, presione sobre el indicador de la tienda. Esto lo llevará a una nueva pantalla.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857E17A0-68DC-430C-AC82-9B386DC425B6}"/>
              </a:ext>
            </a:extLst>
          </p:cNvPr>
          <p:cNvSpPr/>
          <p:nvPr/>
        </p:nvSpPr>
        <p:spPr>
          <a:xfrm>
            <a:off x="2568528" y="7219002"/>
            <a:ext cx="1525500" cy="5828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265346BB-B23E-4EA4-8837-2B4880C33D68}"/>
              </a:ext>
            </a:extLst>
          </p:cNvPr>
          <p:cNvSpPr txBox="1"/>
          <p:nvPr/>
        </p:nvSpPr>
        <p:spPr>
          <a:xfrm>
            <a:off x="244429" y="7411951"/>
            <a:ext cx="1771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Resumen, se actualiza según el estado de las tiendas o el filtro aplicado</a:t>
            </a:r>
          </a:p>
        </p:txBody>
      </p:sp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319274CA-75C8-4E5F-9F6A-1E677320A75A}"/>
              </a:ext>
            </a:extLst>
          </p:cNvPr>
          <p:cNvCxnSpPr>
            <a:stCxn id="77" idx="1"/>
            <a:endCxn id="78" idx="3"/>
          </p:cNvCxnSpPr>
          <p:nvPr/>
        </p:nvCxnSpPr>
        <p:spPr>
          <a:xfrm rot="10800000" flipV="1">
            <a:off x="2016080" y="7510426"/>
            <a:ext cx="552449" cy="1785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61E349D5-E890-496A-898C-4D0CA0DF5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79" y="6454137"/>
            <a:ext cx="457200" cy="457200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C545F13D-06A2-4B82-B2BE-8FBAE16C5F31}"/>
              </a:ext>
            </a:extLst>
          </p:cNvPr>
          <p:cNvSpPr txBox="1"/>
          <p:nvPr/>
        </p:nvSpPr>
        <p:spPr>
          <a:xfrm>
            <a:off x="258167" y="640057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Visualizar detalles de la tienda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B1E41ADB-2D9F-4128-A631-78252D7442CC}"/>
              </a:ext>
            </a:extLst>
          </p:cNvPr>
          <p:cNvCxnSpPr>
            <a:cxnSpLocks/>
          </p:cNvCxnSpPr>
          <p:nvPr/>
        </p:nvCxnSpPr>
        <p:spPr>
          <a:xfrm flipH="1">
            <a:off x="1737047" y="6564347"/>
            <a:ext cx="75167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24D9210-832C-4F45-A1F0-669DCAFC0D0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387849" y="4519605"/>
            <a:ext cx="633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775F53FE-A0E9-40D8-A71E-BD80BADB7991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387850" y="4962194"/>
            <a:ext cx="633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67D84D44-A6BB-4885-9510-4F00CD8F298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387850" y="5405772"/>
            <a:ext cx="633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FE67D9B0-16AF-4017-A7AB-39710C5AF10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387849" y="5851518"/>
            <a:ext cx="6334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1A2A5FFE-8926-413F-ADB4-F84E95DE704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4387849" y="6284097"/>
            <a:ext cx="6334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00F514B8-718D-4A94-B45C-B9516EE3BB27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4387849" y="6713126"/>
            <a:ext cx="633455" cy="11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CADE09CF-777F-4745-971E-AEA478360B18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4387849" y="7178380"/>
            <a:ext cx="633455" cy="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66066FFC-DE2A-4E98-83DA-554AFE9499D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541059" y="7929016"/>
            <a:ext cx="5863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3" name="Imagen 32">
            <a:extLst>
              <a:ext uri="{FF2B5EF4-FFF2-40B4-BE49-F238E27FC236}">
                <a16:creationId xmlns:a16="http://schemas.microsoft.com/office/drawing/2014/main" id="{01F8C4D5-C226-4F14-B3E7-256FB3A9C5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49" y="4620615"/>
            <a:ext cx="228600" cy="228600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675A2815-01D1-464A-BB0B-46EBD45DBE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97" y="3076920"/>
            <a:ext cx="228600" cy="228600"/>
          </a:xfrm>
          <a:prstGeom prst="rect">
            <a:avLst/>
          </a:prstGeom>
        </p:spPr>
      </p:pic>
      <p:sp>
        <p:nvSpPr>
          <p:cNvPr id="51" name="Marcador de pie de página 50">
            <a:extLst>
              <a:ext uri="{FF2B5EF4-FFF2-40B4-BE49-F238E27FC236}">
                <a16:creationId xmlns:a16="http://schemas.microsoft.com/office/drawing/2014/main" id="{5A04D48A-8CD5-4FCD-AD1E-0EA4F46FC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69" name="Flecha: pentágono 68">
            <a:hlinkClick r:id="rId9" action="ppaction://hlinksldjump"/>
            <a:extLst>
              <a:ext uri="{FF2B5EF4-FFF2-40B4-BE49-F238E27FC236}">
                <a16:creationId xmlns:a16="http://schemas.microsoft.com/office/drawing/2014/main" id="{79FCB6E3-151C-48F9-95C9-8BD2F39EB0D2}"/>
              </a:ext>
            </a:extLst>
          </p:cNvPr>
          <p:cNvSpPr/>
          <p:nvPr/>
        </p:nvSpPr>
        <p:spPr>
          <a:xfrm>
            <a:off x="511924" y="113687"/>
            <a:ext cx="1069226" cy="2935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Supervisor</a:t>
            </a:r>
          </a:p>
        </p:txBody>
      </p:sp>
      <p:sp>
        <p:nvSpPr>
          <p:cNvPr id="70" name="Flecha: pentágono 69">
            <a:hlinkClick r:id="rId10" action="ppaction://hlinksldjump"/>
            <a:extLst>
              <a:ext uri="{FF2B5EF4-FFF2-40B4-BE49-F238E27FC236}">
                <a16:creationId xmlns:a16="http://schemas.microsoft.com/office/drawing/2014/main" id="{535373C8-DDD6-4730-B72A-0BE17021A7F4}"/>
              </a:ext>
            </a:extLst>
          </p:cNvPr>
          <p:cNvSpPr/>
          <p:nvPr/>
        </p:nvSpPr>
        <p:spPr>
          <a:xfrm>
            <a:off x="1662441" y="113686"/>
            <a:ext cx="1069226" cy="29353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Cliente</a:t>
            </a:r>
            <a:endParaRPr lang="es-CO" dirty="0"/>
          </a:p>
        </p:txBody>
      </p:sp>
      <p:pic>
        <p:nvPicPr>
          <p:cNvPr id="71" name="Imagen 70">
            <a:hlinkClick r:id="rId11" action="ppaction://hlinksldjump"/>
            <a:extLst>
              <a:ext uri="{FF2B5EF4-FFF2-40B4-BE49-F238E27FC236}">
                <a16:creationId xmlns:a16="http://schemas.microsoft.com/office/drawing/2014/main" id="{6EA141E0-C041-42DE-93C3-B2EF117543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ipse 37">
            <a:extLst>
              <a:ext uri="{FF2B5EF4-FFF2-40B4-BE49-F238E27FC236}">
                <a16:creationId xmlns:a16="http://schemas.microsoft.com/office/drawing/2014/main" id="{8C5AFC46-0071-4A76-A1BD-07164F6666AA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3AB53E-8AD9-4837-8B0A-4A1A1DF1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Filtro</a:t>
            </a:r>
            <a:r>
              <a:rPr lang="es-CO" baseline="0" dirty="0"/>
              <a:t> de tiendas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58FB744-4810-461D-B76E-CE248DAD6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23" y="2636838"/>
            <a:ext cx="2910104" cy="6284912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B7765E7-BD49-4BDF-8A3D-8F4F7D5BE136}"/>
              </a:ext>
            </a:extLst>
          </p:cNvPr>
          <p:cNvSpPr txBox="1"/>
          <p:nvPr/>
        </p:nvSpPr>
        <p:spPr>
          <a:xfrm>
            <a:off x="4964202" y="5575300"/>
            <a:ext cx="160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Mostrar solo las tiendas que registran algún incidente.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15074A-53C0-4097-B9F9-42D7FD67FB91}"/>
              </a:ext>
            </a:extLst>
          </p:cNvPr>
          <p:cNvSpPr txBox="1"/>
          <p:nvPr/>
        </p:nvSpPr>
        <p:spPr>
          <a:xfrm>
            <a:off x="4964202" y="4603750"/>
            <a:ext cx="160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Mostrar solo las tiendas que registran incidentes masivos.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47CA7F-C4B0-48D4-B5F6-1CF0FDEED08C}"/>
              </a:ext>
            </a:extLst>
          </p:cNvPr>
          <p:cNvSpPr txBox="1"/>
          <p:nvPr/>
        </p:nvSpPr>
        <p:spPr>
          <a:xfrm>
            <a:off x="348392" y="3916383"/>
            <a:ext cx="1557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Seleccione la ciudad para visualizar las tiendas correspondientes.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683B6A1-ACC2-4CEA-A026-881066A162BC}"/>
              </a:ext>
            </a:extLst>
          </p:cNvPr>
          <p:cNvSpPr txBox="1"/>
          <p:nvPr/>
        </p:nvSpPr>
        <p:spPr>
          <a:xfrm>
            <a:off x="2472537" y="5974025"/>
            <a:ext cx="19788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Seleccione entre abierta/cerrada para visualizar las tiendas con ese estado.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71B2D2-C9F4-4CAC-811B-2E4B9138A0B0}"/>
              </a:ext>
            </a:extLst>
          </p:cNvPr>
          <p:cNvSpPr txBox="1"/>
          <p:nvPr/>
        </p:nvSpPr>
        <p:spPr>
          <a:xfrm>
            <a:off x="4985588" y="7974806"/>
            <a:ext cx="160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Aplicar filtro seleccionado y volver a la ventana anterior.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920B3048-AB6E-46A8-B5BA-C2B408A60A50}"/>
              </a:ext>
            </a:extLst>
          </p:cNvPr>
          <p:cNvCxnSpPr>
            <a:endCxn id="6" idx="1"/>
          </p:cNvCxnSpPr>
          <p:nvPr/>
        </p:nvCxnSpPr>
        <p:spPr>
          <a:xfrm>
            <a:off x="4451350" y="4880749"/>
            <a:ext cx="5128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A9A372A8-F6B5-4098-837E-73E19FB92B8E}"/>
              </a:ext>
            </a:extLst>
          </p:cNvPr>
          <p:cNvCxnSpPr>
            <a:endCxn id="5" idx="3"/>
          </p:cNvCxnSpPr>
          <p:nvPr/>
        </p:nvCxnSpPr>
        <p:spPr>
          <a:xfrm>
            <a:off x="4295775" y="5289550"/>
            <a:ext cx="668427" cy="489744"/>
          </a:xfrm>
          <a:prstGeom prst="bentConnector3">
            <a:avLst>
              <a:gd name="adj1" fmla="val -699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24D48A0-6C82-4E0B-90C8-85ACBDE27E36}"/>
              </a:ext>
            </a:extLst>
          </p:cNvPr>
          <p:cNvSpPr txBox="1"/>
          <p:nvPr/>
        </p:nvSpPr>
        <p:spPr>
          <a:xfrm>
            <a:off x="448424" y="7715170"/>
            <a:ext cx="1357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Cancelar y regresar a la ventana anterior.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17E7E27A-D483-4F40-87D9-59B5F9FDC045}"/>
              </a:ext>
            </a:extLst>
          </p:cNvPr>
          <p:cNvCxnSpPr>
            <a:cxnSpLocks/>
          </p:cNvCxnSpPr>
          <p:nvPr/>
        </p:nvCxnSpPr>
        <p:spPr>
          <a:xfrm flipH="1">
            <a:off x="1786559" y="7901781"/>
            <a:ext cx="6391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CB9AA7EF-58AA-41AD-A984-189C6077939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629988" y="8251805"/>
            <a:ext cx="355600" cy="4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0A7B4CB3-7B96-40DD-9B49-9E7A1F27E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88" y="7974806"/>
            <a:ext cx="457200" cy="457200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42322C0-D8EC-4B24-AEF5-90DA1BB995D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461944" y="4565650"/>
            <a:ext cx="0" cy="1408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0BF6DA2F-3FE7-44A9-A407-E829687F7060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1905640" y="4193382"/>
            <a:ext cx="8661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Marcador de pie de página 34">
            <a:extLst>
              <a:ext uri="{FF2B5EF4-FFF2-40B4-BE49-F238E27FC236}">
                <a16:creationId xmlns:a16="http://schemas.microsoft.com/office/drawing/2014/main" id="{F11FDF4C-7810-4F8B-8698-FE20CD2E0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pic>
        <p:nvPicPr>
          <p:cNvPr id="40" name="Imagen 39">
            <a:hlinkClick r:id="rId6" action="ppaction://hlinksldjump"/>
            <a:extLst>
              <a:ext uri="{FF2B5EF4-FFF2-40B4-BE49-F238E27FC236}">
                <a16:creationId xmlns:a16="http://schemas.microsoft.com/office/drawing/2014/main" id="{DA7DF928-C4B6-4CBD-B7C3-679CDE69A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9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ipse 30">
            <a:extLst>
              <a:ext uri="{FF2B5EF4-FFF2-40B4-BE49-F238E27FC236}">
                <a16:creationId xmlns:a16="http://schemas.microsoft.com/office/drawing/2014/main" id="{F3F35532-4264-4E90-B9C9-A44D6A24D8F7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4CD64F-3F69-482D-83BE-989CDBCC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Mis</a:t>
            </a:r>
            <a:r>
              <a:rPr lang="es-CO" baseline="0" dirty="0"/>
              <a:t> tiendas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1D49FB-786B-489D-A5B8-08D66E7BD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23" y="2643982"/>
            <a:ext cx="2910104" cy="6284912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3CE751-5924-4404-AD11-B2B024F6A47E}"/>
              </a:ext>
            </a:extLst>
          </p:cNvPr>
          <p:cNvSpPr txBox="1"/>
          <p:nvPr/>
        </p:nvSpPr>
        <p:spPr>
          <a:xfrm>
            <a:off x="4963427" y="3599830"/>
            <a:ext cx="1713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Reportar nuevo incidente sobre la tienda seleccionada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655EADA-5324-49ED-9859-363CCE9AB5E8}"/>
              </a:ext>
            </a:extLst>
          </p:cNvPr>
          <p:cNvSpPr txBox="1"/>
          <p:nvPr/>
        </p:nvSpPr>
        <p:spPr>
          <a:xfrm>
            <a:off x="4963427" y="3132196"/>
            <a:ext cx="1713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Apertura/Cierre de tienda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B7CA9D-917E-4837-98A7-8E0CB2026B5D}"/>
              </a:ext>
            </a:extLst>
          </p:cNvPr>
          <p:cNvSpPr txBox="1"/>
          <p:nvPr/>
        </p:nvSpPr>
        <p:spPr>
          <a:xfrm>
            <a:off x="590766" y="3886921"/>
            <a:ext cx="1228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Estado de la tienda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9484F35-3D8C-4FBE-A4E5-46966149A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067" y="3793020"/>
            <a:ext cx="1173819" cy="456485"/>
          </a:xfrm>
          <a:prstGeom prst="rect">
            <a:avLst/>
          </a:prstGeom>
        </p:spPr>
      </p:pic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B4AA0590-1B33-4B54-8675-01E269893BCE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641056" y="3799885"/>
            <a:ext cx="322371" cy="2572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457B61A-7150-4497-A609-5320716FB00C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1819275" y="4010031"/>
            <a:ext cx="52387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1DE703B7-2618-4849-A9D5-126800592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3932" y="4555773"/>
            <a:ext cx="2480444" cy="80749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F4F50FE-D2BD-4923-8618-CBBBAD4224B2}"/>
              </a:ext>
            </a:extLst>
          </p:cNvPr>
          <p:cNvSpPr txBox="1"/>
          <p:nvPr/>
        </p:nvSpPr>
        <p:spPr>
          <a:xfrm>
            <a:off x="4963427" y="7938844"/>
            <a:ext cx="1713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Registrar tienda al usuario.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A558C121-79D3-443A-B3FF-F79A05FDF61E}"/>
              </a:ext>
            </a:extLst>
          </p:cNvPr>
          <p:cNvCxnSpPr>
            <a:endCxn id="24" idx="1"/>
          </p:cNvCxnSpPr>
          <p:nvPr/>
        </p:nvCxnSpPr>
        <p:spPr>
          <a:xfrm>
            <a:off x="4734376" y="8061954"/>
            <a:ext cx="22905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A90EA7C9-5CD7-4D44-BEF0-CD8EEB58F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48" y="2340815"/>
            <a:ext cx="3257550" cy="13906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87C3F0D-DCE0-42EF-8D8C-F09FA2577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48" y="5751859"/>
            <a:ext cx="3609975" cy="278130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180F2EA4-477F-42BA-9FB5-835B01787473}"/>
              </a:ext>
            </a:extLst>
          </p:cNvPr>
          <p:cNvSpPr txBox="1"/>
          <p:nvPr/>
        </p:nvSpPr>
        <p:spPr>
          <a:xfrm>
            <a:off x="4963427" y="4969697"/>
            <a:ext cx="1713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Eliminar asociación de tienda seleccionada.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88181A98-FF2C-4ABC-B560-D92987AA7126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4559300" y="5169752"/>
            <a:ext cx="404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9AF4D616-E947-4F24-98B9-87867517224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034523" y="3255307"/>
            <a:ext cx="928904" cy="636453"/>
          </a:xfrm>
          <a:prstGeom prst="bentConnector3">
            <a:avLst>
              <a:gd name="adj1" fmla="val -501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B69B4B0E-2C0E-4929-8B24-F1D2DF8007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63" y="7762912"/>
            <a:ext cx="457200" cy="457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A86D51-A6AB-4815-B3FC-6D4E906EFD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83" y="5548475"/>
            <a:ext cx="339200" cy="3392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5878A60-AE1D-4C01-812F-FFBE60E95C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60" y="2210070"/>
            <a:ext cx="228600" cy="2286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4683B4C-8852-4286-A15C-0BD8966CD4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85" y="4370407"/>
            <a:ext cx="339200" cy="339200"/>
          </a:xfrm>
          <a:prstGeom prst="rect">
            <a:avLst/>
          </a:prstGeom>
        </p:spPr>
      </p:pic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C26CEBB4-9FF1-4694-9477-30CEA227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34" name="Flecha: pentágono 33">
            <a:hlinkClick r:id="rId12" action="ppaction://hlinksldjump"/>
            <a:extLst>
              <a:ext uri="{FF2B5EF4-FFF2-40B4-BE49-F238E27FC236}">
                <a16:creationId xmlns:a16="http://schemas.microsoft.com/office/drawing/2014/main" id="{0D2F6878-CD5A-4266-BAA5-1E40E7FFE0F2}"/>
              </a:ext>
            </a:extLst>
          </p:cNvPr>
          <p:cNvSpPr/>
          <p:nvPr/>
        </p:nvSpPr>
        <p:spPr>
          <a:xfrm>
            <a:off x="511924" y="113687"/>
            <a:ext cx="1069226" cy="2935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Supervisor</a:t>
            </a:r>
          </a:p>
        </p:txBody>
      </p:sp>
      <p:sp>
        <p:nvSpPr>
          <p:cNvPr id="37" name="Flecha: pentágono 36">
            <a:hlinkClick r:id="rId13" action="ppaction://hlinksldjump"/>
            <a:extLst>
              <a:ext uri="{FF2B5EF4-FFF2-40B4-BE49-F238E27FC236}">
                <a16:creationId xmlns:a16="http://schemas.microsoft.com/office/drawing/2014/main" id="{65E216AC-CB39-4E8E-9BDC-5957E1B003B5}"/>
              </a:ext>
            </a:extLst>
          </p:cNvPr>
          <p:cNvSpPr/>
          <p:nvPr/>
        </p:nvSpPr>
        <p:spPr>
          <a:xfrm>
            <a:off x="1663945" y="113686"/>
            <a:ext cx="1069226" cy="29353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Operador</a:t>
            </a:r>
          </a:p>
        </p:txBody>
      </p:sp>
      <p:pic>
        <p:nvPicPr>
          <p:cNvPr id="38" name="Imagen 37">
            <a:hlinkClick r:id="rId14" action="ppaction://hlinksldjump"/>
            <a:extLst>
              <a:ext uri="{FF2B5EF4-FFF2-40B4-BE49-F238E27FC236}">
                <a16:creationId xmlns:a16="http://schemas.microsoft.com/office/drawing/2014/main" id="{487E9BBE-ACCE-48C4-9166-8656D49A13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19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ipse 23">
            <a:extLst>
              <a:ext uri="{FF2B5EF4-FFF2-40B4-BE49-F238E27FC236}">
                <a16:creationId xmlns:a16="http://schemas.microsoft.com/office/drawing/2014/main" id="{C6B54AC1-669C-41D0-AF0F-F6EB45BF02CC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4CD64F-3F69-482D-83BE-989CDBCC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Registrar tienda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B131D68-90CD-41AD-B8B5-B913A28C8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23" y="2636838"/>
            <a:ext cx="2910104" cy="6284912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A22016-558B-46A3-9DFC-7CFBB7D7379F}"/>
              </a:ext>
            </a:extLst>
          </p:cNvPr>
          <p:cNvSpPr txBox="1"/>
          <p:nvPr/>
        </p:nvSpPr>
        <p:spPr>
          <a:xfrm>
            <a:off x="4883269" y="8183259"/>
            <a:ext cx="1713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Registrar tienda al usuario.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20BA85-20D9-466D-93B4-B216081682DE}"/>
              </a:ext>
            </a:extLst>
          </p:cNvPr>
          <p:cNvSpPr txBox="1"/>
          <p:nvPr/>
        </p:nvSpPr>
        <p:spPr>
          <a:xfrm>
            <a:off x="2481713" y="5373993"/>
            <a:ext cx="2062991" cy="55399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Nota de apertura: Si requiere puede añadir notas adicionales sobre la apertura de la tienda.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E96F330-F6C4-44F9-B35E-78B1C188D659}"/>
              </a:ext>
            </a:extLst>
          </p:cNvPr>
          <p:cNvSpPr txBox="1"/>
          <p:nvPr/>
        </p:nvSpPr>
        <p:spPr>
          <a:xfrm>
            <a:off x="339725" y="6703707"/>
            <a:ext cx="1713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Si activa esta opción, podrá realizar un registro adicional de tienda, sin salir de esta pantalla.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D98A3B-CC19-4C00-A3BA-0909725F9D45}"/>
              </a:ext>
            </a:extLst>
          </p:cNvPr>
          <p:cNvSpPr txBox="1"/>
          <p:nvPr/>
        </p:nvSpPr>
        <p:spPr>
          <a:xfrm>
            <a:off x="339725" y="7712701"/>
            <a:ext cx="136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Cancelar y regresar a la ventana anterior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74B4A1-6B75-4EC2-B6BB-15D9DFB89317}"/>
              </a:ext>
            </a:extLst>
          </p:cNvPr>
          <p:cNvSpPr txBox="1"/>
          <p:nvPr/>
        </p:nvSpPr>
        <p:spPr>
          <a:xfrm>
            <a:off x="273844" y="3560769"/>
            <a:ext cx="18453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Seleccionar ciudad:  seleccione la ciudad donde se encuentra la tienda asociada.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A5E5E99-E0E3-4318-AACF-B8E20A3ED799}"/>
              </a:ext>
            </a:extLst>
          </p:cNvPr>
          <p:cNvSpPr txBox="1"/>
          <p:nvPr/>
        </p:nvSpPr>
        <p:spPr>
          <a:xfrm>
            <a:off x="4963427" y="4611243"/>
            <a:ext cx="1713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Seleccionar tienda de la lista resultante.</a:t>
            </a: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CB419493-3551-47F4-A3BF-7319FCEC655E}"/>
              </a:ext>
            </a:extLst>
          </p:cNvPr>
          <p:cNvCxnSpPr>
            <a:endCxn id="12" idx="2"/>
          </p:cNvCxnSpPr>
          <p:nvPr/>
        </p:nvCxnSpPr>
        <p:spPr>
          <a:xfrm rot="10800000">
            <a:off x="1196525" y="4114767"/>
            <a:ext cx="1285188" cy="3071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68E8E314-8369-4BCD-926C-D0CE60138399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1196525" y="6346209"/>
            <a:ext cx="1285189" cy="3574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55DDBF7-8F7A-431D-B1DC-D0D2907F13AD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1705970" y="7912756"/>
            <a:ext cx="6277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6495DEB-B3F8-488E-A495-D8A929BD0AFB}"/>
              </a:ext>
            </a:extLst>
          </p:cNvPr>
          <p:cNvCxnSpPr>
            <a:endCxn id="8" idx="1"/>
          </p:cNvCxnSpPr>
          <p:nvPr/>
        </p:nvCxnSpPr>
        <p:spPr>
          <a:xfrm>
            <a:off x="4573729" y="8306369"/>
            <a:ext cx="30954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8BA37873-DA20-4199-ABA4-F90E28562EC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48418" y="4811298"/>
            <a:ext cx="14150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A8AD35E2-06E2-439C-A348-E18192F36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74" y="8013584"/>
            <a:ext cx="457200" cy="4572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EDDF576-4BA5-4693-A48B-201CDC435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86" y="5238155"/>
            <a:ext cx="228600" cy="2286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E55421-FD6D-40B0-99DE-EB4625B7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25" name="Flecha: pentágono 24">
            <a:hlinkClick r:id="rId7" action="ppaction://hlinksldjump"/>
            <a:extLst>
              <a:ext uri="{FF2B5EF4-FFF2-40B4-BE49-F238E27FC236}">
                <a16:creationId xmlns:a16="http://schemas.microsoft.com/office/drawing/2014/main" id="{87629ADC-D2E0-4032-AF07-EBE07EDCE8D8}"/>
              </a:ext>
            </a:extLst>
          </p:cNvPr>
          <p:cNvSpPr/>
          <p:nvPr/>
        </p:nvSpPr>
        <p:spPr>
          <a:xfrm>
            <a:off x="1663945" y="113686"/>
            <a:ext cx="1069226" cy="29353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Operador</a:t>
            </a:r>
          </a:p>
        </p:txBody>
      </p:sp>
      <p:sp>
        <p:nvSpPr>
          <p:cNvPr id="27" name="Flecha: pentágono 26">
            <a:hlinkClick r:id="rId8" action="ppaction://hlinksldjump"/>
            <a:extLst>
              <a:ext uri="{FF2B5EF4-FFF2-40B4-BE49-F238E27FC236}">
                <a16:creationId xmlns:a16="http://schemas.microsoft.com/office/drawing/2014/main" id="{858723F0-843F-4531-8793-514499E7181B}"/>
              </a:ext>
            </a:extLst>
          </p:cNvPr>
          <p:cNvSpPr/>
          <p:nvPr/>
        </p:nvSpPr>
        <p:spPr>
          <a:xfrm>
            <a:off x="511924" y="113687"/>
            <a:ext cx="1069226" cy="2935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Supervisor</a:t>
            </a:r>
          </a:p>
        </p:txBody>
      </p:sp>
      <p:pic>
        <p:nvPicPr>
          <p:cNvPr id="28" name="Imagen 27">
            <a:hlinkClick r:id="rId9" action="ppaction://hlinksldjump"/>
            <a:extLst>
              <a:ext uri="{FF2B5EF4-FFF2-40B4-BE49-F238E27FC236}">
                <a16:creationId xmlns:a16="http://schemas.microsoft.com/office/drawing/2014/main" id="{84C0A73B-A1EA-40DC-BA4D-189DF91FB2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76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ipse 26">
            <a:extLst>
              <a:ext uri="{FF2B5EF4-FFF2-40B4-BE49-F238E27FC236}">
                <a16:creationId xmlns:a16="http://schemas.microsoft.com/office/drawing/2014/main" id="{CACCE35D-435A-403F-97E9-88A79955DC38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94AD0F-2A73-4DF3-8A59-451BF0EA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Mis Incidentes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D82809E-E8F9-4A0B-8FB2-BCE42C10E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23" y="2636838"/>
            <a:ext cx="2910104" cy="628491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5B3DE3-052C-4E81-BEFB-6E57C881C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37" y="2442107"/>
            <a:ext cx="2786063" cy="95041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A7CE6E5-5978-4FF5-BDB8-10F892F30610}"/>
              </a:ext>
            </a:extLst>
          </p:cNvPr>
          <p:cNvSpPr/>
          <p:nvPr/>
        </p:nvSpPr>
        <p:spPr>
          <a:xfrm>
            <a:off x="2255520" y="3756007"/>
            <a:ext cx="2499360" cy="8031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6ADDDC-03D2-4B01-932D-4D5CFE6BA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68" y="3791308"/>
            <a:ext cx="1330642" cy="682284"/>
          </a:xfrm>
          <a:prstGeom prst="rect">
            <a:avLst/>
          </a:prstGeom>
        </p:spPr>
      </p:pic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4590DB2F-D877-4952-854E-C6DE14C5BAF8}"/>
              </a:ext>
            </a:extLst>
          </p:cNvPr>
          <p:cNvCxnSpPr>
            <a:endCxn id="7" idx="2"/>
          </p:cNvCxnSpPr>
          <p:nvPr/>
        </p:nvCxnSpPr>
        <p:spPr>
          <a:xfrm rot="16200000" flipV="1">
            <a:off x="1612074" y="3532313"/>
            <a:ext cx="783242" cy="503651"/>
          </a:xfrm>
          <a:prstGeom prst="bentConnector3">
            <a:avLst>
              <a:gd name="adj1" fmla="val 3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F68677BD-8A40-4C75-9474-7AB462D3A5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10" y="3677008"/>
            <a:ext cx="228600" cy="2286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63435A9-9983-45E9-8D95-310FA1529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031" y="2307776"/>
            <a:ext cx="228600" cy="2286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C4ABA33-56C7-487E-B4FB-7978E11EEB97}"/>
              </a:ext>
            </a:extLst>
          </p:cNvPr>
          <p:cNvSpPr txBox="1"/>
          <p:nvPr/>
        </p:nvSpPr>
        <p:spPr>
          <a:xfrm>
            <a:off x="1775475" y="5408515"/>
            <a:ext cx="3433017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solidFill>
                  <a:schemeClr val="accent6">
                    <a:lumMod val="75000"/>
                  </a:schemeClr>
                </a:solidFill>
              </a:rPr>
              <a:t>Todos los incidentes registrados, registran la ciudad de la tienda seleccionada por defecto.</a:t>
            </a:r>
          </a:p>
          <a:p>
            <a:pPr algn="just"/>
            <a:endParaRPr lang="es-CO" sz="1200" dirty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r>
              <a:rPr lang="es-CO" sz="1200" dirty="0">
                <a:solidFill>
                  <a:schemeClr val="tx1"/>
                </a:solidFill>
              </a:rPr>
              <a:t>En esta pantalla solo se mostrarán los incidentes relacionados a su cuenta que se encuentren en estado ‘En curso’ o ‘Pendiente’.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EDA3570-A559-4096-9A53-52EB916CE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63" y="5294929"/>
            <a:ext cx="228600" cy="228600"/>
          </a:xfrm>
          <a:prstGeom prst="rect">
            <a:avLst/>
          </a:prstGeom>
        </p:spPr>
      </p:pic>
      <p:sp>
        <p:nvSpPr>
          <p:cNvPr id="26" name="Marcador de pie de página 25">
            <a:extLst>
              <a:ext uri="{FF2B5EF4-FFF2-40B4-BE49-F238E27FC236}">
                <a16:creationId xmlns:a16="http://schemas.microsoft.com/office/drawing/2014/main" id="{7E4636F4-76F8-41A4-9144-B10ABCB46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28" name="Flecha: pentágono 27">
            <a:hlinkClick r:id="rId9" action="ppaction://hlinksldjump"/>
            <a:extLst>
              <a:ext uri="{FF2B5EF4-FFF2-40B4-BE49-F238E27FC236}">
                <a16:creationId xmlns:a16="http://schemas.microsoft.com/office/drawing/2014/main" id="{2B0FA0B0-0B22-4F2C-A6FF-6E4E1EC4EDCC}"/>
              </a:ext>
            </a:extLst>
          </p:cNvPr>
          <p:cNvSpPr/>
          <p:nvPr/>
        </p:nvSpPr>
        <p:spPr>
          <a:xfrm>
            <a:off x="511924" y="113687"/>
            <a:ext cx="1069226" cy="2935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Supervisor</a:t>
            </a:r>
          </a:p>
        </p:txBody>
      </p:sp>
      <p:sp>
        <p:nvSpPr>
          <p:cNvPr id="30" name="Flecha: pentágono 29">
            <a:hlinkClick r:id="rId10" action="ppaction://hlinksldjump"/>
            <a:extLst>
              <a:ext uri="{FF2B5EF4-FFF2-40B4-BE49-F238E27FC236}">
                <a16:creationId xmlns:a16="http://schemas.microsoft.com/office/drawing/2014/main" id="{0A8AEE0C-222E-432A-9D1A-7392AA45D031}"/>
              </a:ext>
            </a:extLst>
          </p:cNvPr>
          <p:cNvSpPr/>
          <p:nvPr/>
        </p:nvSpPr>
        <p:spPr>
          <a:xfrm>
            <a:off x="1663945" y="113686"/>
            <a:ext cx="1069226" cy="29353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Operador</a:t>
            </a:r>
          </a:p>
        </p:txBody>
      </p:sp>
      <p:pic>
        <p:nvPicPr>
          <p:cNvPr id="32" name="Imagen 31">
            <a:hlinkClick r:id="rId11" action="ppaction://hlinksldjump"/>
            <a:extLst>
              <a:ext uri="{FF2B5EF4-FFF2-40B4-BE49-F238E27FC236}">
                <a16:creationId xmlns:a16="http://schemas.microsoft.com/office/drawing/2014/main" id="{48AF7F9A-236B-407E-A079-2B4156526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lipse 38">
            <a:extLst>
              <a:ext uri="{FF2B5EF4-FFF2-40B4-BE49-F238E27FC236}">
                <a16:creationId xmlns:a16="http://schemas.microsoft.com/office/drawing/2014/main" id="{60BEF9C9-2D4A-44FB-A719-40B35759A7CB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54CEE3-FF82-430D-8A03-538C5CB7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Reportes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91EFB47-21E5-4958-9978-23C134662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23" y="2636838"/>
            <a:ext cx="2910104" cy="6284912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8E7A422-2FE2-4C8C-A089-ECF65DF614F8}"/>
              </a:ext>
            </a:extLst>
          </p:cNvPr>
          <p:cNvSpPr txBox="1"/>
          <p:nvPr/>
        </p:nvSpPr>
        <p:spPr>
          <a:xfrm>
            <a:off x="5089886" y="4915526"/>
            <a:ext cx="1577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Visualice una pantalla con gráficas renderizadas con la información de la pantalla actual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6AE92BD-A24B-446C-B5B2-355B43F0FC4B}"/>
              </a:ext>
            </a:extLst>
          </p:cNvPr>
          <p:cNvSpPr txBox="1"/>
          <p:nvPr/>
        </p:nvSpPr>
        <p:spPr>
          <a:xfrm>
            <a:off x="5196565" y="6936331"/>
            <a:ext cx="1367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Descargar y compartir datos actuales.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7AEE6D6-6D7D-4066-940C-9440DD7B8E1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563109" y="7136386"/>
            <a:ext cx="633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DC16962-1CA7-46CC-B583-70B14AC30836}"/>
              </a:ext>
            </a:extLst>
          </p:cNvPr>
          <p:cNvSpPr txBox="1"/>
          <p:nvPr/>
        </p:nvSpPr>
        <p:spPr>
          <a:xfrm>
            <a:off x="5295626" y="7850610"/>
            <a:ext cx="13718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Mostrar/Ocultar menú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4DFC2D3-3452-4111-B02D-6618D6321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357" y="7678968"/>
            <a:ext cx="457200" cy="457200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01C643E-F7AF-47E1-821B-7F409DF665B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709283" y="7973721"/>
            <a:ext cx="5863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FF96056B-7E22-4F7E-8492-01D85B04733E}"/>
              </a:ext>
            </a:extLst>
          </p:cNvPr>
          <p:cNvCxnSpPr>
            <a:endCxn id="4" idx="2"/>
          </p:cNvCxnSpPr>
          <p:nvPr/>
        </p:nvCxnSpPr>
        <p:spPr>
          <a:xfrm flipV="1">
            <a:off x="4610223" y="5623412"/>
            <a:ext cx="1268470" cy="1754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7FBAB09-71C4-4BA5-AC6F-DA3B3D8B05B4}"/>
              </a:ext>
            </a:extLst>
          </p:cNvPr>
          <p:cNvSpPr txBox="1"/>
          <p:nvPr/>
        </p:nvSpPr>
        <p:spPr>
          <a:xfrm>
            <a:off x="5031667" y="6135737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Cancelar filtros aplicados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D28EACB4-D36E-403A-8E5F-01EFBA1D03BB}"/>
              </a:ext>
            </a:extLst>
          </p:cNvPr>
          <p:cNvCxnSpPr>
            <a:cxnSpLocks/>
          </p:cNvCxnSpPr>
          <p:nvPr/>
        </p:nvCxnSpPr>
        <p:spPr>
          <a:xfrm>
            <a:off x="4563109" y="6261978"/>
            <a:ext cx="4761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3249C2-C931-4A49-8399-C353B13932BD}"/>
              </a:ext>
            </a:extLst>
          </p:cNvPr>
          <p:cNvSpPr txBox="1"/>
          <p:nvPr/>
        </p:nvSpPr>
        <p:spPr>
          <a:xfrm>
            <a:off x="5196564" y="6505315"/>
            <a:ext cx="1367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Visualizar ventana de filtros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F237667-3AE8-43F3-BA44-BC0118A6FC5D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563109" y="6705370"/>
            <a:ext cx="633455" cy="11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41072B9-1EC9-4924-97FD-EFE5B39EA225}"/>
              </a:ext>
            </a:extLst>
          </p:cNvPr>
          <p:cNvSpPr txBox="1"/>
          <p:nvPr/>
        </p:nvSpPr>
        <p:spPr>
          <a:xfrm>
            <a:off x="406212" y="3538553"/>
            <a:ext cx="1588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Ordenar ascendente/descendente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D720990-9EBC-4F17-8EC1-6B83BB4F3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57" y="4020994"/>
            <a:ext cx="457200" cy="457200"/>
          </a:xfrm>
          <a:prstGeom prst="rect">
            <a:avLst/>
          </a:prstGeom>
        </p:spPr>
      </p:pic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5813EA39-9FC7-43F4-9FFB-64FBC0A821D8}"/>
              </a:ext>
            </a:extLst>
          </p:cNvPr>
          <p:cNvCxnSpPr>
            <a:stCxn id="27" idx="1"/>
            <a:endCxn id="26" idx="2"/>
          </p:cNvCxnSpPr>
          <p:nvPr/>
        </p:nvCxnSpPr>
        <p:spPr>
          <a:xfrm rot="10800000">
            <a:off x="1200635" y="3938664"/>
            <a:ext cx="969223" cy="3109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1EAEC683-E85F-4C68-80E9-21E41D980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216" y="5166212"/>
            <a:ext cx="457200" cy="457200"/>
          </a:xfrm>
          <a:prstGeom prst="rect">
            <a:avLst/>
          </a:prstGeom>
        </p:spPr>
      </p:pic>
      <p:sp>
        <p:nvSpPr>
          <p:cNvPr id="38" name="Marcador de pie de página 37">
            <a:extLst>
              <a:ext uri="{FF2B5EF4-FFF2-40B4-BE49-F238E27FC236}">
                <a16:creationId xmlns:a16="http://schemas.microsoft.com/office/drawing/2014/main" id="{054770E7-4B40-412A-9A74-6C659998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40" name="Flecha: pentágono 39">
            <a:hlinkClick r:id="rId7" action="ppaction://hlinksldjump"/>
            <a:extLst>
              <a:ext uri="{FF2B5EF4-FFF2-40B4-BE49-F238E27FC236}">
                <a16:creationId xmlns:a16="http://schemas.microsoft.com/office/drawing/2014/main" id="{CB469287-FBB3-4F17-B9E6-7A5818C9F130}"/>
              </a:ext>
            </a:extLst>
          </p:cNvPr>
          <p:cNvSpPr/>
          <p:nvPr/>
        </p:nvSpPr>
        <p:spPr>
          <a:xfrm>
            <a:off x="511924" y="113687"/>
            <a:ext cx="1069226" cy="2935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Supervisor</a:t>
            </a:r>
          </a:p>
        </p:txBody>
      </p:sp>
      <p:pic>
        <p:nvPicPr>
          <p:cNvPr id="42" name="Imagen 41">
            <a:hlinkClick r:id="rId8" action="ppaction://hlinksldjump"/>
            <a:extLst>
              <a:ext uri="{FF2B5EF4-FFF2-40B4-BE49-F238E27FC236}">
                <a16:creationId xmlns:a16="http://schemas.microsoft.com/office/drawing/2014/main" id="{9015928A-B4A7-470B-AF43-C05B65BF87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0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lipse 94">
            <a:extLst>
              <a:ext uri="{FF2B5EF4-FFF2-40B4-BE49-F238E27FC236}">
                <a16:creationId xmlns:a16="http://schemas.microsoft.com/office/drawing/2014/main" id="{271330CE-7DDB-4BF5-94BB-F12589DA66EA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6D24DF-BA4E-4594-9EEE-8FB7BEEA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Filtro</a:t>
            </a:r>
            <a:r>
              <a:rPr lang="es-CO" baseline="0" dirty="0"/>
              <a:t> de reportes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835659D-C3CB-4696-9D6E-99FCCFC09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23" y="2636838"/>
            <a:ext cx="2910104" cy="6284912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828CAF5-48C7-410A-B383-406501E023C2}"/>
              </a:ext>
            </a:extLst>
          </p:cNvPr>
          <p:cNvSpPr txBox="1"/>
          <p:nvPr/>
        </p:nvSpPr>
        <p:spPr>
          <a:xfrm>
            <a:off x="4878336" y="7485242"/>
            <a:ext cx="192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solidFill>
                  <a:schemeClr val="accent2">
                    <a:lumMod val="75000"/>
                  </a:schemeClr>
                </a:solidFill>
              </a:rPr>
              <a:t>Seleccionar estado del incidente:</a:t>
            </a:r>
          </a:p>
          <a:p>
            <a:pPr algn="just"/>
            <a:r>
              <a:rPr lang="es-CO" sz="1000" dirty="0">
                <a:solidFill>
                  <a:schemeClr val="tx1">
                    <a:lumMod val="95000"/>
                  </a:schemeClr>
                </a:solidFill>
              </a:rPr>
              <a:t>Seleccione un estado de incidente (En curso, Pendiente y Cerrado) o deje en blanco.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240917-F0E8-44BE-9B67-949C6FF1285F}"/>
              </a:ext>
            </a:extLst>
          </p:cNvPr>
          <p:cNvSpPr txBox="1"/>
          <p:nvPr/>
        </p:nvSpPr>
        <p:spPr>
          <a:xfrm>
            <a:off x="131077" y="3506874"/>
            <a:ext cx="19222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solidFill>
                  <a:schemeClr val="accent2">
                    <a:lumMod val="75000"/>
                  </a:schemeClr>
                </a:solidFill>
              </a:rPr>
              <a:t>Seleccionar tipo de registro:</a:t>
            </a:r>
          </a:p>
          <a:p>
            <a:pPr algn="just"/>
            <a:r>
              <a:rPr lang="es-CO" sz="1000" dirty="0">
                <a:solidFill>
                  <a:schemeClr val="accent6"/>
                </a:solidFill>
              </a:rPr>
              <a:t>Reporte de incidente: </a:t>
            </a:r>
            <a:r>
              <a:rPr lang="es-CO" sz="1000" dirty="0"/>
              <a:t>Visualiza solo los registros que reportan incidentes.</a:t>
            </a:r>
          </a:p>
          <a:p>
            <a:pPr algn="just"/>
            <a:r>
              <a:rPr lang="es-CO" sz="1000" dirty="0">
                <a:solidFill>
                  <a:schemeClr val="accent6"/>
                </a:solidFill>
              </a:rPr>
              <a:t>Apertura de tienda:</a:t>
            </a:r>
            <a:r>
              <a:rPr lang="es-CO" sz="1000" dirty="0"/>
              <a:t> Muestra solo los registros asociados a la apertura de las tiendas.</a:t>
            </a:r>
          </a:p>
          <a:p>
            <a:pPr algn="just"/>
            <a:r>
              <a:rPr lang="es-CO" sz="1000" dirty="0">
                <a:solidFill>
                  <a:schemeClr val="accent6"/>
                </a:solidFill>
              </a:rPr>
              <a:t>Cierre de tienda: </a:t>
            </a:r>
            <a:r>
              <a:rPr lang="es-CO" sz="1000" dirty="0"/>
              <a:t> Muestra solo los registros asociados al cierre de las tiendas..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16002B7-CD75-4CD5-9808-5D69044F89AB}"/>
              </a:ext>
            </a:extLst>
          </p:cNvPr>
          <p:cNvSpPr/>
          <p:nvPr/>
        </p:nvSpPr>
        <p:spPr>
          <a:xfrm>
            <a:off x="2346325" y="3764280"/>
            <a:ext cx="2324100" cy="140208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10DE21-49A0-4C5D-A430-3C55E638966C}"/>
              </a:ext>
            </a:extLst>
          </p:cNvPr>
          <p:cNvSpPr txBox="1"/>
          <p:nvPr/>
        </p:nvSpPr>
        <p:spPr>
          <a:xfrm>
            <a:off x="4477517" y="3062840"/>
            <a:ext cx="2017763" cy="8617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1000" b="1" dirty="0">
                <a:solidFill>
                  <a:schemeClr val="tx1"/>
                </a:solidFill>
              </a:rPr>
              <a:t>Seleccionar rango de fechas:</a:t>
            </a:r>
          </a:p>
          <a:p>
            <a:pPr algn="just"/>
            <a:r>
              <a:rPr lang="es-CO" sz="1000" dirty="0">
                <a:solidFill>
                  <a:schemeClr val="tx1">
                    <a:lumMod val="95000"/>
                  </a:schemeClr>
                </a:solidFill>
              </a:rPr>
              <a:t>Puede elegir entre días, semanas o meses. Las fechas seleccionadas van desde las 00:00 horas hasta las 23:59 horas.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F7D4CB79-B145-4D86-A6FF-17424ABFF0A6}"/>
              </a:ext>
            </a:extLst>
          </p:cNvPr>
          <p:cNvCxnSpPr>
            <a:cxnSpLocks/>
            <a:stCxn id="3" idx="3"/>
            <a:endCxn id="7" idx="2"/>
          </p:cNvCxnSpPr>
          <p:nvPr/>
        </p:nvCxnSpPr>
        <p:spPr>
          <a:xfrm flipV="1">
            <a:off x="4670425" y="3924614"/>
            <a:ext cx="815974" cy="5407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0D818B5-F6FE-43D9-BEAF-2DC6AA454C20}"/>
              </a:ext>
            </a:extLst>
          </p:cNvPr>
          <p:cNvSpPr txBox="1"/>
          <p:nvPr/>
        </p:nvSpPr>
        <p:spPr>
          <a:xfrm>
            <a:off x="4878335" y="6386456"/>
            <a:ext cx="1848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solidFill>
                  <a:schemeClr val="accent2">
                    <a:lumMod val="75000"/>
                  </a:schemeClr>
                </a:solidFill>
              </a:rPr>
              <a:t>Seleccionar servicio afectado:</a:t>
            </a:r>
          </a:p>
          <a:p>
            <a:pPr algn="just"/>
            <a:r>
              <a:rPr lang="es-CO" sz="1000" dirty="0"/>
              <a:t>Seleccione específicamente el servicio sobre el cual desea obtener un informe.</a:t>
            </a:r>
          </a:p>
        </p:txBody>
      </p: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7AF9FF65-8E08-4B61-A411-374B33665E80}"/>
              </a:ext>
            </a:extLst>
          </p:cNvPr>
          <p:cNvCxnSpPr>
            <a:endCxn id="6" idx="2"/>
          </p:cNvCxnSpPr>
          <p:nvPr/>
        </p:nvCxnSpPr>
        <p:spPr>
          <a:xfrm rot="10800000">
            <a:off x="1092201" y="5138091"/>
            <a:ext cx="1254143" cy="41481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7C96AE9-D95B-41AB-B24B-C5DF62BB70D8}"/>
              </a:ext>
            </a:extLst>
          </p:cNvPr>
          <p:cNvSpPr txBox="1"/>
          <p:nvPr/>
        </p:nvSpPr>
        <p:spPr>
          <a:xfrm>
            <a:off x="4878335" y="5583238"/>
            <a:ext cx="1848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solidFill>
                  <a:schemeClr val="accent2">
                    <a:lumMod val="75000"/>
                  </a:schemeClr>
                </a:solidFill>
              </a:rPr>
              <a:t>Seleccionar ciudad:</a:t>
            </a:r>
          </a:p>
          <a:p>
            <a:pPr algn="just"/>
            <a:r>
              <a:rPr lang="es-CO" sz="1000" dirty="0"/>
              <a:t>Seleccione específicamente la ciudad sobre el cual desea obtener un informe.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B3070E1-579D-474E-8D69-9B4CDDF7D2B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076700" y="5937181"/>
            <a:ext cx="8016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C6A56BF8-29AF-455D-8959-3414D0EDDDB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076700" y="6740399"/>
            <a:ext cx="8016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39E63E0-48DC-4475-91F0-888227D475A0}"/>
              </a:ext>
            </a:extLst>
          </p:cNvPr>
          <p:cNvSpPr txBox="1"/>
          <p:nvPr/>
        </p:nvSpPr>
        <p:spPr>
          <a:xfrm>
            <a:off x="270777" y="7839185"/>
            <a:ext cx="1642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solidFill>
                  <a:schemeClr val="accent2">
                    <a:lumMod val="75000"/>
                  </a:schemeClr>
                </a:solidFill>
              </a:rPr>
              <a:t>Incidentes masivos:</a:t>
            </a:r>
          </a:p>
          <a:p>
            <a:pPr algn="just"/>
            <a:r>
              <a:rPr lang="es-CO" sz="1000" dirty="0"/>
              <a:t>Active para visualizar solo los incidentes masivos en el informe.</a:t>
            </a:r>
          </a:p>
        </p:txBody>
      </p: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664FFFFE-FB43-4EF1-B497-399AAAEA4770}"/>
              </a:ext>
            </a:extLst>
          </p:cNvPr>
          <p:cNvCxnSpPr>
            <a:endCxn id="4" idx="0"/>
          </p:cNvCxnSpPr>
          <p:nvPr/>
        </p:nvCxnSpPr>
        <p:spPr>
          <a:xfrm>
            <a:off x="4068579" y="7162922"/>
            <a:ext cx="1770880" cy="3223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BBDE287-AD88-45FF-99F1-5575FF47E305}"/>
              </a:ext>
            </a:extLst>
          </p:cNvPr>
          <p:cNvSpPr txBox="1"/>
          <p:nvPr/>
        </p:nvSpPr>
        <p:spPr>
          <a:xfrm>
            <a:off x="1889874" y="8826656"/>
            <a:ext cx="147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Cancelar y regresar a la pantalla anterior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1CDA776-A6B7-4579-A0DE-7AF163AC5EB3}"/>
              </a:ext>
            </a:extLst>
          </p:cNvPr>
          <p:cNvSpPr txBox="1"/>
          <p:nvPr/>
        </p:nvSpPr>
        <p:spPr>
          <a:xfrm>
            <a:off x="3577088" y="8822918"/>
            <a:ext cx="160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Aplicar filtro seleccionado y volver a la ventana anterior.</a:t>
            </a:r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BC8B0BDC-461E-4C91-B978-3FA3EFF3B6CB}"/>
              </a:ext>
            </a:extLst>
          </p:cNvPr>
          <p:cNvCxnSpPr>
            <a:endCxn id="55" idx="0"/>
          </p:cNvCxnSpPr>
          <p:nvPr/>
        </p:nvCxnSpPr>
        <p:spPr>
          <a:xfrm>
            <a:off x="4377188" y="8010525"/>
            <a:ext cx="0" cy="812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A8763BB8-DB5A-4111-B173-20F898313A44}"/>
              </a:ext>
            </a:extLst>
          </p:cNvPr>
          <p:cNvCxnSpPr>
            <a:endCxn id="51" idx="0"/>
          </p:cNvCxnSpPr>
          <p:nvPr/>
        </p:nvCxnSpPr>
        <p:spPr>
          <a:xfrm>
            <a:off x="2629015" y="8029575"/>
            <a:ext cx="0" cy="797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Conector: angular 77">
            <a:extLst>
              <a:ext uri="{FF2B5EF4-FFF2-40B4-BE49-F238E27FC236}">
                <a16:creationId xmlns:a16="http://schemas.microsoft.com/office/drawing/2014/main" id="{C2EFFA3D-694D-4280-B052-4B92E4CBA563}"/>
              </a:ext>
            </a:extLst>
          </p:cNvPr>
          <p:cNvCxnSpPr>
            <a:endCxn id="38" idx="0"/>
          </p:cNvCxnSpPr>
          <p:nvPr/>
        </p:nvCxnSpPr>
        <p:spPr>
          <a:xfrm rot="10800000" flipV="1">
            <a:off x="1092201" y="7485241"/>
            <a:ext cx="1254124" cy="35394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9" name="CuadroTexto 78">
            <a:extLst>
              <a:ext uri="{FF2B5EF4-FFF2-40B4-BE49-F238E27FC236}">
                <a16:creationId xmlns:a16="http://schemas.microsoft.com/office/drawing/2014/main" id="{86FF51D4-8FEB-4383-BF0F-812EF9C503F7}"/>
              </a:ext>
            </a:extLst>
          </p:cNvPr>
          <p:cNvSpPr txBox="1"/>
          <p:nvPr/>
        </p:nvSpPr>
        <p:spPr>
          <a:xfrm>
            <a:off x="226830" y="6199071"/>
            <a:ext cx="182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solidFill>
                  <a:schemeClr val="accent2">
                    <a:lumMod val="75000"/>
                  </a:schemeClr>
                </a:solidFill>
              </a:rPr>
              <a:t>Seleccionar por estado de la tienda: </a:t>
            </a:r>
            <a:r>
              <a:rPr lang="es-CO" sz="1000" dirty="0"/>
              <a:t>Abierta/Cerrada.</a:t>
            </a:r>
          </a:p>
        </p:txBody>
      </p: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27B16DDD-91BB-41E6-8077-4FEA7441860E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2053323" y="6399126"/>
            <a:ext cx="2930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0" name="Imagen 89">
            <a:extLst>
              <a:ext uri="{FF2B5EF4-FFF2-40B4-BE49-F238E27FC236}">
                <a16:creationId xmlns:a16="http://schemas.microsoft.com/office/drawing/2014/main" id="{A2B52C8B-30F0-420B-B6A2-534D9047F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13" y="2948680"/>
            <a:ext cx="228600" cy="228600"/>
          </a:xfrm>
          <a:prstGeom prst="rect">
            <a:avLst/>
          </a:prstGeom>
        </p:spPr>
      </p:pic>
      <p:sp>
        <p:nvSpPr>
          <p:cNvPr id="94" name="Marcador de pie de página 93">
            <a:extLst>
              <a:ext uri="{FF2B5EF4-FFF2-40B4-BE49-F238E27FC236}">
                <a16:creationId xmlns:a16="http://schemas.microsoft.com/office/drawing/2014/main" id="{AF276FEB-712E-4FD1-B909-4201364A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pic>
        <p:nvPicPr>
          <p:cNvPr id="96" name="Imagen 95">
            <a:hlinkClick r:id="rId6" action="ppaction://hlinksldjump"/>
            <a:extLst>
              <a:ext uri="{FF2B5EF4-FFF2-40B4-BE49-F238E27FC236}">
                <a16:creationId xmlns:a16="http://schemas.microsoft.com/office/drawing/2014/main" id="{ABEAE182-A705-4353-9200-0D755ECDDC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lipse 50">
            <a:extLst>
              <a:ext uri="{FF2B5EF4-FFF2-40B4-BE49-F238E27FC236}">
                <a16:creationId xmlns:a16="http://schemas.microsoft.com/office/drawing/2014/main" id="{61FA4918-73D0-4ABC-A1A6-3E1A216989B3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4CDEB0-C29D-4AFA-8C95-3C340B1D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1172116"/>
            <a:ext cx="5915025" cy="464448"/>
          </a:xfrm>
        </p:spPr>
        <p:txBody>
          <a:bodyPr>
            <a:normAutofit fontScale="90000"/>
          </a:bodyPr>
          <a:lstStyle/>
          <a:p>
            <a:r>
              <a:rPr lang="es-CO" dirty="0"/>
              <a:t>Tabla de contenidos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6D90E2-24D3-4532-AF25-FB5624872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69" y="1932837"/>
            <a:ext cx="2962843" cy="639540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4901054-5862-4D2C-82E8-B87D507F8E25}"/>
              </a:ext>
            </a:extLst>
          </p:cNvPr>
          <p:cNvSpPr txBox="1"/>
          <p:nvPr/>
        </p:nvSpPr>
        <p:spPr>
          <a:xfrm>
            <a:off x="471486" y="1867626"/>
            <a:ext cx="89928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Registro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43389E5-E145-4497-93A1-8E414FD95850}"/>
              </a:ext>
            </a:extLst>
          </p:cNvPr>
          <p:cNvSpPr txBox="1"/>
          <p:nvPr/>
        </p:nvSpPr>
        <p:spPr>
          <a:xfrm>
            <a:off x="471486" y="2114628"/>
            <a:ext cx="97174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Descarga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0B2D323-39BC-4838-916E-E2FA01F2FA18}"/>
              </a:ext>
            </a:extLst>
          </p:cNvPr>
          <p:cNvSpPr txBox="1"/>
          <p:nvPr/>
        </p:nvSpPr>
        <p:spPr>
          <a:xfrm>
            <a:off x="471486" y="2361630"/>
            <a:ext cx="195162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Cambio de contraseña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F0A367-5C7B-49EE-BCA7-FCF2AAE674C6}"/>
              </a:ext>
            </a:extLst>
          </p:cNvPr>
          <p:cNvSpPr txBox="1"/>
          <p:nvPr/>
        </p:nvSpPr>
        <p:spPr>
          <a:xfrm>
            <a:off x="471486" y="2608632"/>
            <a:ext cx="186506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Olvido de contraseña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C476D7C-0108-46AB-BA73-7F302AEDEB94}"/>
              </a:ext>
            </a:extLst>
          </p:cNvPr>
          <p:cNvSpPr txBox="1"/>
          <p:nvPr/>
        </p:nvSpPr>
        <p:spPr>
          <a:xfrm>
            <a:off x="471486" y="2855634"/>
            <a:ext cx="68127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Roles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98AD3F8-9067-4C23-8CF7-632E06A9E1C7}"/>
              </a:ext>
            </a:extLst>
          </p:cNvPr>
          <p:cNvSpPr txBox="1"/>
          <p:nvPr/>
        </p:nvSpPr>
        <p:spPr>
          <a:xfrm>
            <a:off x="471486" y="3102636"/>
            <a:ext cx="13997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Inicio de sesión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F598D44-A24A-4A6C-9C5A-945644B6B5C6}"/>
              </a:ext>
            </a:extLst>
          </p:cNvPr>
          <p:cNvSpPr txBox="1"/>
          <p:nvPr/>
        </p:nvSpPr>
        <p:spPr>
          <a:xfrm>
            <a:off x="471486" y="3349638"/>
            <a:ext cx="134145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Generalidades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31F7B73-93EB-445E-88C9-1E1D785EC12B}"/>
              </a:ext>
            </a:extLst>
          </p:cNvPr>
          <p:cNvSpPr txBox="1"/>
          <p:nvPr/>
        </p:nvSpPr>
        <p:spPr>
          <a:xfrm>
            <a:off x="471486" y="3843642"/>
            <a:ext cx="99039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Operador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CE103FF-368E-45FE-9411-8E23CDF33A11}"/>
              </a:ext>
            </a:extLst>
          </p:cNvPr>
          <p:cNvSpPr txBox="1"/>
          <p:nvPr/>
        </p:nvSpPr>
        <p:spPr>
          <a:xfrm>
            <a:off x="471486" y="4090644"/>
            <a:ext cx="79803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Cliente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9302DD1-281B-4198-9217-3DC00B4DD078}"/>
              </a:ext>
            </a:extLst>
          </p:cNvPr>
          <p:cNvSpPr txBox="1"/>
          <p:nvPr/>
        </p:nvSpPr>
        <p:spPr>
          <a:xfrm>
            <a:off x="471486" y="4337646"/>
            <a:ext cx="160172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Incidentes activos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3A8674E-B562-48F3-BE67-826A4096C34A}"/>
              </a:ext>
            </a:extLst>
          </p:cNvPr>
          <p:cNvSpPr txBox="1"/>
          <p:nvPr/>
        </p:nvSpPr>
        <p:spPr>
          <a:xfrm>
            <a:off x="471486" y="4584648"/>
            <a:ext cx="195438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Vista global de tiendas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CF02053-F187-4CAA-BE35-93D4A1AFF3B4}"/>
              </a:ext>
            </a:extLst>
          </p:cNvPr>
          <p:cNvSpPr txBox="1"/>
          <p:nvPr/>
        </p:nvSpPr>
        <p:spPr>
          <a:xfrm>
            <a:off x="471486" y="4831650"/>
            <a:ext cx="1473480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Filtro de tiendas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6B00AAB-BB15-4491-84D8-1A552B4CBBFC}"/>
              </a:ext>
            </a:extLst>
          </p:cNvPr>
          <p:cNvSpPr txBox="1"/>
          <p:nvPr/>
        </p:nvSpPr>
        <p:spPr>
          <a:xfrm>
            <a:off x="471486" y="5078652"/>
            <a:ext cx="1120820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 tiendas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454E6CD-12D0-4020-B134-C40251B7D194}"/>
              </a:ext>
            </a:extLst>
          </p:cNvPr>
          <p:cNvSpPr txBox="1"/>
          <p:nvPr/>
        </p:nvSpPr>
        <p:spPr>
          <a:xfrm>
            <a:off x="471486" y="5325654"/>
            <a:ext cx="134043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Mis incidentes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A396988-92A1-493E-A66D-5761987F53C3}"/>
              </a:ext>
            </a:extLst>
          </p:cNvPr>
          <p:cNvSpPr txBox="1"/>
          <p:nvPr/>
        </p:nvSpPr>
        <p:spPr>
          <a:xfrm>
            <a:off x="471486" y="5819658"/>
            <a:ext cx="1555234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Filtro de reportes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C2E3A85-20E6-4DF6-A502-B943DC34C508}"/>
              </a:ext>
            </a:extLst>
          </p:cNvPr>
          <p:cNvSpPr txBox="1"/>
          <p:nvPr/>
        </p:nvSpPr>
        <p:spPr>
          <a:xfrm>
            <a:off x="471486" y="6066660"/>
            <a:ext cx="96981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Resumen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63F3150-C435-49B2-87F0-5671C56F7B30}"/>
              </a:ext>
            </a:extLst>
          </p:cNvPr>
          <p:cNvSpPr txBox="1"/>
          <p:nvPr/>
        </p:nvSpPr>
        <p:spPr>
          <a:xfrm>
            <a:off x="471486" y="6313662"/>
            <a:ext cx="191719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Registro de incidentes</a:t>
            </a:r>
            <a:endParaRPr lang="es-CO" sz="1400" dirty="0">
              <a:solidFill>
                <a:schemeClr val="tx2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A6060AC-D82C-44AE-ABA4-48FFAB0E12E6}"/>
              </a:ext>
            </a:extLst>
          </p:cNvPr>
          <p:cNvSpPr txBox="1"/>
          <p:nvPr/>
        </p:nvSpPr>
        <p:spPr>
          <a:xfrm>
            <a:off x="471486" y="3596640"/>
            <a:ext cx="1066767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Supervisor</a:t>
            </a:r>
            <a:endParaRPr lang="es-CO" sz="1400" dirty="0">
              <a:solidFill>
                <a:schemeClr val="tx2"/>
              </a:solidFill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78C969F9-3EE5-4B8B-A0AD-7C2E681084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25" y="7511868"/>
            <a:ext cx="457200" cy="457200"/>
          </a:xfrm>
          <a:prstGeom prst="rect">
            <a:avLst/>
          </a:prstGeom>
        </p:spPr>
      </p:pic>
      <p:sp>
        <p:nvSpPr>
          <p:cNvPr id="41" name="Título 1">
            <a:extLst>
              <a:ext uri="{FF2B5EF4-FFF2-40B4-BE49-F238E27FC236}">
                <a16:creationId xmlns:a16="http://schemas.microsoft.com/office/drawing/2014/main" id="{B28127F2-EA98-4A38-8A16-40379BDBB0E2}"/>
              </a:ext>
            </a:extLst>
          </p:cNvPr>
          <p:cNvSpPr txBox="1">
            <a:spLocks/>
          </p:cNvSpPr>
          <p:nvPr/>
        </p:nvSpPr>
        <p:spPr>
          <a:xfrm>
            <a:off x="471486" y="6882057"/>
            <a:ext cx="2487613" cy="464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b="1" dirty="0"/>
              <a:t>Convenciones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BDF49EB7-ED9A-457E-B08B-5ECE49D1985D}"/>
              </a:ext>
            </a:extLst>
          </p:cNvPr>
          <p:cNvSpPr txBox="1">
            <a:spLocks/>
          </p:cNvSpPr>
          <p:nvPr/>
        </p:nvSpPr>
        <p:spPr>
          <a:xfrm>
            <a:off x="1004868" y="7511868"/>
            <a:ext cx="2487613" cy="464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b="1" dirty="0"/>
              <a:t>Link a página web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795D7CC9-991C-4492-BA53-F3804D0B9AF4}"/>
              </a:ext>
            </a:extLst>
          </p:cNvPr>
          <p:cNvSpPr txBox="1">
            <a:spLocks/>
          </p:cNvSpPr>
          <p:nvPr/>
        </p:nvSpPr>
        <p:spPr>
          <a:xfrm>
            <a:off x="1004868" y="7917404"/>
            <a:ext cx="2487613" cy="464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b="1" dirty="0"/>
              <a:t>Etiqueta: Link interno</a:t>
            </a:r>
          </a:p>
        </p:txBody>
      </p:sp>
      <p:sp>
        <p:nvSpPr>
          <p:cNvPr id="45" name="Flecha: pentágono 44">
            <a:extLst>
              <a:ext uri="{FF2B5EF4-FFF2-40B4-BE49-F238E27FC236}">
                <a16:creationId xmlns:a16="http://schemas.microsoft.com/office/drawing/2014/main" id="{DE3D5F7B-F32E-4439-8132-0FE86018769A}"/>
              </a:ext>
            </a:extLst>
          </p:cNvPr>
          <p:cNvSpPr/>
          <p:nvPr/>
        </p:nvSpPr>
        <p:spPr>
          <a:xfrm>
            <a:off x="540298" y="8028952"/>
            <a:ext cx="470855" cy="232816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E0F9D5D2-0EDF-42F9-B604-7D8E0ED049B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" y="8401819"/>
            <a:ext cx="228600" cy="2286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E6E39404-3E6C-4F69-8466-60DF46AF958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0" y="8401819"/>
            <a:ext cx="228600" cy="228600"/>
          </a:xfrm>
          <a:prstGeom prst="rect">
            <a:avLst/>
          </a:prstGeom>
        </p:spPr>
      </p:pic>
      <p:sp>
        <p:nvSpPr>
          <p:cNvPr id="47" name="Título 1">
            <a:extLst>
              <a:ext uri="{FF2B5EF4-FFF2-40B4-BE49-F238E27FC236}">
                <a16:creationId xmlns:a16="http://schemas.microsoft.com/office/drawing/2014/main" id="{2BB09C75-9A80-4B8F-AD33-A1ECF1981803}"/>
              </a:ext>
            </a:extLst>
          </p:cNvPr>
          <p:cNvSpPr txBox="1">
            <a:spLocks/>
          </p:cNvSpPr>
          <p:nvPr/>
        </p:nvSpPr>
        <p:spPr>
          <a:xfrm>
            <a:off x="1004868" y="8322940"/>
            <a:ext cx="2487613" cy="464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b="1" dirty="0"/>
              <a:t>Información/Importante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6AA16F-4F6D-4A0C-AC3B-A7F85A213FD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10216"/>
            <a:ext cx="397695" cy="397695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9B1F25B3-F285-449E-8FC8-C15940BFD1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8" y="8779950"/>
            <a:ext cx="397695" cy="397695"/>
          </a:xfrm>
          <a:prstGeom prst="rect">
            <a:avLst/>
          </a:prstGeom>
        </p:spPr>
      </p:pic>
      <p:sp>
        <p:nvSpPr>
          <p:cNvPr id="49" name="Título 1">
            <a:extLst>
              <a:ext uri="{FF2B5EF4-FFF2-40B4-BE49-F238E27FC236}">
                <a16:creationId xmlns:a16="http://schemas.microsoft.com/office/drawing/2014/main" id="{61F24121-BBF2-4FBF-8CC9-BA432180911D}"/>
              </a:ext>
            </a:extLst>
          </p:cNvPr>
          <p:cNvSpPr txBox="1">
            <a:spLocks/>
          </p:cNvSpPr>
          <p:nvPr/>
        </p:nvSpPr>
        <p:spPr>
          <a:xfrm>
            <a:off x="1004868" y="8728476"/>
            <a:ext cx="2574384" cy="494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400" b="1" dirty="0"/>
              <a:t>Volver a la tabla de contenidos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8918C3-C651-4678-86D4-1DF60587042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11283" y="4716815"/>
            <a:ext cx="1303188" cy="2545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2B93DC7-1DF3-40F6-BAA9-260146EDC3F9}"/>
              </a:ext>
            </a:extLst>
          </p:cNvPr>
          <p:cNvSpPr txBox="1"/>
          <p:nvPr/>
        </p:nvSpPr>
        <p:spPr>
          <a:xfrm>
            <a:off x="4439556" y="4663205"/>
            <a:ext cx="931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2.1.6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7977B466-FDA3-4600-A98B-09A5A575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31F17ED-4F18-48D1-A56C-ACB1E4725204}"/>
              </a:ext>
            </a:extLst>
          </p:cNvPr>
          <p:cNvSpPr txBox="1"/>
          <p:nvPr/>
        </p:nvSpPr>
        <p:spPr>
          <a:xfrm>
            <a:off x="471486" y="5572656"/>
            <a:ext cx="94737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CO" sz="1400" dirty="0">
                <a:solidFill>
                  <a:schemeClr val="tx2"/>
                </a:solidFill>
              </a:rPr>
              <a:t>- </a:t>
            </a:r>
            <a:r>
              <a:rPr lang="es-CO" sz="1400" dirty="0">
                <a:solidFill>
                  <a:schemeClr val="tx2"/>
                </a:solidFill>
                <a:hlinkClick r:id="rId2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Reportes</a:t>
            </a:r>
            <a:endParaRPr lang="es-CO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719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A478278E-3397-476F-91ED-239D64C094EF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2D58DC-508A-45FF-BBF8-9B42DEAF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aseline="0" dirty="0"/>
              <a:t>Resumen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56B9335-3541-4492-A156-68A6EAC20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66" y="2773316"/>
            <a:ext cx="2910104" cy="6284912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5CED764-E916-4F25-B1A4-05869BFAE023}"/>
              </a:ext>
            </a:extLst>
          </p:cNvPr>
          <p:cNvSpPr txBox="1"/>
          <p:nvPr/>
        </p:nvSpPr>
        <p:spPr>
          <a:xfrm>
            <a:off x="522032" y="3182749"/>
            <a:ext cx="248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b="1" dirty="0"/>
              <a:t>Muestra el resumen actual y en tiempo real del estado de los servicios, los componentes que fallan y las tiendas afectadas.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E45BCD-3F34-482B-9EE7-8470D6BAB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655" y="4260803"/>
            <a:ext cx="2524125" cy="67627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5A6D2D6-FC85-41CC-98F6-0BF3FC39986C}"/>
              </a:ext>
            </a:extLst>
          </p:cNvPr>
          <p:cNvSpPr txBox="1"/>
          <p:nvPr/>
        </p:nvSpPr>
        <p:spPr>
          <a:xfrm>
            <a:off x="522032" y="7835191"/>
            <a:ext cx="147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Cancelar y regresar a la pantalla anterior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5AFB48F-4EC1-496D-B503-4109AAC4F7EE}"/>
              </a:ext>
            </a:extLst>
          </p:cNvPr>
          <p:cNvCxnSpPr>
            <a:cxnSpLocks/>
          </p:cNvCxnSpPr>
          <p:nvPr/>
        </p:nvCxnSpPr>
        <p:spPr>
          <a:xfrm flipH="1">
            <a:off x="2017907" y="8035246"/>
            <a:ext cx="14110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08EA9CA-CF23-4DA3-B502-FC98C288A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49" y="4126445"/>
            <a:ext cx="228600" cy="228600"/>
          </a:xfrm>
          <a:prstGeom prst="rect">
            <a:avLst/>
          </a:prstGeom>
        </p:spPr>
      </p:pic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02A596CF-B2FB-4A78-BE11-6286AB1A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pic>
        <p:nvPicPr>
          <p:cNvPr id="17" name="Imagen 16">
            <a:hlinkClick r:id="rId7" action="ppaction://hlinksldjump"/>
            <a:extLst>
              <a:ext uri="{FF2B5EF4-FFF2-40B4-BE49-F238E27FC236}">
                <a16:creationId xmlns:a16="http://schemas.microsoft.com/office/drawing/2014/main" id="{93EFDD6B-ACF1-4FC5-9C87-3487AA62F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34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ipse 45">
            <a:extLst>
              <a:ext uri="{FF2B5EF4-FFF2-40B4-BE49-F238E27FC236}">
                <a16:creationId xmlns:a16="http://schemas.microsoft.com/office/drawing/2014/main" id="{8B0AA08B-1D35-4B34-BD54-ABA2A4F6E882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116E4A-6EC1-4FB3-BA34-E44EA0FF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Registro</a:t>
            </a:r>
            <a:r>
              <a:rPr lang="es-CO" baseline="0" dirty="0"/>
              <a:t> de incidentes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64A960D-8574-48A0-986E-760051174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23" y="2636838"/>
            <a:ext cx="2910104" cy="6284912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4517B1F-545D-495C-AFBE-FD1D8ABA8D64}"/>
              </a:ext>
            </a:extLst>
          </p:cNvPr>
          <p:cNvSpPr txBox="1"/>
          <p:nvPr/>
        </p:nvSpPr>
        <p:spPr>
          <a:xfrm>
            <a:off x="4964430" y="3764280"/>
            <a:ext cx="169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Nombre de tienda con incidente reportado.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26BF67-BEF0-43D9-9338-C6F380EDF6DC}"/>
              </a:ext>
            </a:extLst>
          </p:cNvPr>
          <p:cNvSpPr txBox="1"/>
          <p:nvPr/>
        </p:nvSpPr>
        <p:spPr>
          <a:xfrm>
            <a:off x="4964430" y="4219660"/>
            <a:ext cx="160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Número de usuarios en operación reportados en el momento del incidente.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DE1D76-8256-4A92-9FA5-F0FFBAA48C08}"/>
              </a:ext>
            </a:extLst>
          </p:cNvPr>
          <p:cNvSpPr txBox="1"/>
          <p:nvPr/>
        </p:nvSpPr>
        <p:spPr>
          <a:xfrm>
            <a:off x="4964430" y="4968960"/>
            <a:ext cx="1700797" cy="116955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solidFill>
                  <a:schemeClr val="accent6"/>
                </a:solidFill>
              </a:rPr>
              <a:t>Usuarios afectados: </a:t>
            </a:r>
            <a:r>
              <a:rPr lang="es-CO" sz="1000" dirty="0">
                <a:solidFill>
                  <a:schemeClr val="tx1"/>
                </a:solidFill>
              </a:rPr>
              <a:t>Sí el estado del incidente es de Pendiente, esta casilla quedará oculta. Podrá actualizar el número de afectados, si así lo requiere, en el cierre de incidente.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54A6D7-861B-44D4-B421-3E2427667881}"/>
              </a:ext>
            </a:extLst>
          </p:cNvPr>
          <p:cNvSpPr txBox="1"/>
          <p:nvPr/>
        </p:nvSpPr>
        <p:spPr>
          <a:xfrm>
            <a:off x="131076" y="2843774"/>
            <a:ext cx="1922246" cy="16312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solidFill>
                  <a:schemeClr val="accent2">
                    <a:lumMod val="75000"/>
                  </a:schemeClr>
                </a:solidFill>
              </a:rPr>
              <a:t>Selección estado actual:</a:t>
            </a:r>
          </a:p>
          <a:p>
            <a:pPr algn="just"/>
            <a:r>
              <a:rPr lang="es-CO" sz="1000" dirty="0">
                <a:solidFill>
                  <a:schemeClr val="accent6"/>
                </a:solidFill>
              </a:rPr>
              <a:t>En curso: </a:t>
            </a:r>
            <a:r>
              <a:rPr lang="es-CO" sz="1000" dirty="0">
                <a:solidFill>
                  <a:schemeClr val="tx1"/>
                </a:solidFill>
              </a:rPr>
              <a:t>El incidente es una falla actual que actualmente se está resolviendo.</a:t>
            </a:r>
          </a:p>
          <a:p>
            <a:pPr algn="just"/>
            <a:r>
              <a:rPr lang="es-CO" sz="1000" dirty="0">
                <a:solidFill>
                  <a:schemeClr val="accent6"/>
                </a:solidFill>
              </a:rPr>
              <a:t>Pendiente: </a:t>
            </a:r>
            <a:r>
              <a:rPr lang="es-CO" sz="1000" dirty="0">
                <a:solidFill>
                  <a:schemeClr val="tx1"/>
                </a:solidFill>
              </a:rPr>
              <a:t>Es similar al estado En curso, pero no se han reportado usuarios afectado aún.</a:t>
            </a:r>
          </a:p>
          <a:p>
            <a:pPr algn="just"/>
            <a:r>
              <a:rPr lang="es-CO" sz="1000" dirty="0">
                <a:solidFill>
                  <a:schemeClr val="accent6"/>
                </a:solidFill>
              </a:rPr>
              <a:t>Cerrado: </a:t>
            </a:r>
            <a:r>
              <a:rPr lang="es-CO" sz="1000" dirty="0">
                <a:solidFill>
                  <a:schemeClr val="tx1"/>
                </a:solidFill>
              </a:rPr>
              <a:t>El incidente se ha resuelto o se realiza un cierre informativo.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B0CD405-CDAF-49EB-8320-E6BC9CC6BEC0}"/>
              </a:ext>
            </a:extLst>
          </p:cNvPr>
          <p:cNvSpPr txBox="1"/>
          <p:nvPr/>
        </p:nvSpPr>
        <p:spPr>
          <a:xfrm>
            <a:off x="260351" y="5213308"/>
            <a:ext cx="1544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solidFill>
                  <a:schemeClr val="accent2">
                    <a:lumMod val="75000"/>
                  </a:schemeClr>
                </a:solidFill>
              </a:rPr>
              <a:t>Servicio afectado: </a:t>
            </a:r>
            <a:r>
              <a:rPr lang="es-CO" sz="1000" dirty="0"/>
              <a:t>Al seleccionar un servicio afectado, este cargará los componentes asociados.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153BFFE-CAF1-4E64-B83B-C83B443AA072}"/>
              </a:ext>
            </a:extLst>
          </p:cNvPr>
          <p:cNvSpPr txBox="1"/>
          <p:nvPr/>
        </p:nvSpPr>
        <p:spPr>
          <a:xfrm>
            <a:off x="4964430" y="6179354"/>
            <a:ext cx="1392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Componente afectado de servicio afectado.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D40CD89-2579-4ACD-9A78-E7D2061F4941}"/>
              </a:ext>
            </a:extLst>
          </p:cNvPr>
          <p:cNvSpPr txBox="1"/>
          <p:nvPr/>
        </p:nvSpPr>
        <p:spPr>
          <a:xfrm>
            <a:off x="260351" y="6293102"/>
            <a:ext cx="1670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Marque solo si el incidente se reporta en otras tiendas.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E4BBDFE-3726-42F0-801F-0C82AA1414EE}"/>
              </a:ext>
            </a:extLst>
          </p:cNvPr>
          <p:cNvSpPr txBox="1"/>
          <p:nvPr/>
        </p:nvSpPr>
        <p:spPr>
          <a:xfrm>
            <a:off x="4963426" y="6865210"/>
            <a:ext cx="1478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Seleccionar tipo de falla.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96ABC78-1669-46BB-8A67-69CCF36858FF}"/>
              </a:ext>
            </a:extLst>
          </p:cNvPr>
          <p:cNvCxnSpPr/>
          <p:nvPr/>
        </p:nvCxnSpPr>
        <p:spPr>
          <a:xfrm>
            <a:off x="3429000" y="3962400"/>
            <a:ext cx="15344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990A68D-FB3E-420D-A169-195DA39A781D}"/>
              </a:ext>
            </a:extLst>
          </p:cNvPr>
          <p:cNvCxnSpPr/>
          <p:nvPr/>
        </p:nvCxnSpPr>
        <p:spPr>
          <a:xfrm>
            <a:off x="3429000" y="4389120"/>
            <a:ext cx="15344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Conector: angular 15">
            <a:extLst>
              <a:ext uri="{FF2B5EF4-FFF2-40B4-BE49-F238E27FC236}">
                <a16:creationId xmlns:a16="http://schemas.microsoft.com/office/drawing/2014/main" id="{6292FDC4-CC80-4173-9674-9175C88B14A7}"/>
              </a:ext>
            </a:extLst>
          </p:cNvPr>
          <p:cNvCxnSpPr>
            <a:endCxn id="8" idx="2"/>
          </p:cNvCxnSpPr>
          <p:nvPr/>
        </p:nvCxnSpPr>
        <p:spPr>
          <a:xfrm rot="10800000">
            <a:off x="1092200" y="4474990"/>
            <a:ext cx="1544321" cy="29866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74DEC720-662B-4609-A684-B9C42DF2456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129035" y="5074920"/>
            <a:ext cx="835395" cy="47881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6A32D999-F266-4946-9366-9395D666C38F}"/>
              </a:ext>
            </a:extLst>
          </p:cNvPr>
          <p:cNvCxnSpPr>
            <a:endCxn id="11" idx="1"/>
          </p:cNvCxnSpPr>
          <p:nvPr/>
        </p:nvCxnSpPr>
        <p:spPr>
          <a:xfrm rot="16200000" flipH="1">
            <a:off x="4439821" y="5854799"/>
            <a:ext cx="572969" cy="4762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8470167-0904-4598-AC9D-1644A34FFADA}"/>
              </a:ext>
            </a:extLst>
          </p:cNvPr>
          <p:cNvCxnSpPr>
            <a:cxnSpLocks/>
          </p:cNvCxnSpPr>
          <p:nvPr/>
        </p:nvCxnSpPr>
        <p:spPr>
          <a:xfrm flipH="1">
            <a:off x="1931372" y="6483632"/>
            <a:ext cx="4389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EC73033C-7691-47FC-838B-410BDF561942}"/>
              </a:ext>
            </a:extLst>
          </p:cNvPr>
          <p:cNvCxnSpPr/>
          <p:nvPr/>
        </p:nvCxnSpPr>
        <p:spPr>
          <a:xfrm>
            <a:off x="4529138" y="6986588"/>
            <a:ext cx="4342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662AF03F-46A6-495F-B4B9-725478486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19" y="2727616"/>
            <a:ext cx="228600" cy="2286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D08855DC-440C-4216-86AA-6F598F2CD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00" y="4851917"/>
            <a:ext cx="228600" cy="228600"/>
          </a:xfrm>
          <a:prstGeom prst="rect">
            <a:avLst/>
          </a:prstGeom>
        </p:spPr>
      </p:pic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C32B29F-D2D5-4267-815E-DDA35DFC8F97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804673" y="5567251"/>
            <a:ext cx="8318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Marcador de pie de página 44">
            <a:extLst>
              <a:ext uri="{FF2B5EF4-FFF2-40B4-BE49-F238E27FC236}">
                <a16:creationId xmlns:a16="http://schemas.microsoft.com/office/drawing/2014/main" id="{790153FF-0E4C-4ED4-8238-62BD1C14F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47" name="Flecha: pentágono 46">
            <a:hlinkClick r:id="rId6" action="ppaction://hlinksldjump"/>
            <a:extLst>
              <a:ext uri="{FF2B5EF4-FFF2-40B4-BE49-F238E27FC236}">
                <a16:creationId xmlns:a16="http://schemas.microsoft.com/office/drawing/2014/main" id="{250B06FC-6FAB-4F2C-BD56-6F46E6BD5853}"/>
              </a:ext>
            </a:extLst>
          </p:cNvPr>
          <p:cNvSpPr/>
          <p:nvPr/>
        </p:nvSpPr>
        <p:spPr>
          <a:xfrm>
            <a:off x="1663945" y="113686"/>
            <a:ext cx="1069226" cy="29353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Operador</a:t>
            </a:r>
          </a:p>
        </p:txBody>
      </p:sp>
      <p:sp>
        <p:nvSpPr>
          <p:cNvPr id="48" name="Flecha: pentágono 47">
            <a:hlinkClick r:id="rId7" action="ppaction://hlinksldjump"/>
            <a:extLst>
              <a:ext uri="{FF2B5EF4-FFF2-40B4-BE49-F238E27FC236}">
                <a16:creationId xmlns:a16="http://schemas.microsoft.com/office/drawing/2014/main" id="{2EA1B755-0254-4732-8794-4BEE58058924}"/>
              </a:ext>
            </a:extLst>
          </p:cNvPr>
          <p:cNvSpPr/>
          <p:nvPr/>
        </p:nvSpPr>
        <p:spPr>
          <a:xfrm>
            <a:off x="511924" y="113687"/>
            <a:ext cx="1069226" cy="2935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Supervisor</a:t>
            </a:r>
          </a:p>
        </p:txBody>
      </p:sp>
      <p:pic>
        <p:nvPicPr>
          <p:cNvPr id="50" name="Imagen 49">
            <a:hlinkClick r:id="rId8" action="ppaction://hlinksldjump"/>
            <a:extLst>
              <a:ext uri="{FF2B5EF4-FFF2-40B4-BE49-F238E27FC236}">
                <a16:creationId xmlns:a16="http://schemas.microsoft.com/office/drawing/2014/main" id="{98EF5374-30E7-46DF-B121-B91EC05115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299AC9C8-E125-44E0-A383-870388459D39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Marcador de contenido 21">
            <a:extLst>
              <a:ext uri="{FF2B5EF4-FFF2-40B4-BE49-F238E27FC236}">
                <a16:creationId xmlns:a16="http://schemas.microsoft.com/office/drawing/2014/main" id="{D83CDC7B-B025-435C-803C-A037ACA5B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87078" y="4033441"/>
            <a:ext cx="2483843" cy="183911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33BB465-B47F-4D2F-831D-CF2E49F0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Registro</a:t>
            </a:r>
            <a:r>
              <a:rPr lang="es-CO" baseline="0" dirty="0"/>
              <a:t> de incidentes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F73B2C-48B7-4B7B-95D8-DA11DC101E27}"/>
              </a:ext>
            </a:extLst>
          </p:cNvPr>
          <p:cNvSpPr txBox="1"/>
          <p:nvPr/>
        </p:nvSpPr>
        <p:spPr>
          <a:xfrm>
            <a:off x="4941753" y="5399356"/>
            <a:ext cx="1478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Registrar incidente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9C14521-D081-4CBC-8D1A-86FF5C3AB724}"/>
              </a:ext>
            </a:extLst>
          </p:cNvPr>
          <p:cNvCxnSpPr/>
          <p:nvPr/>
        </p:nvCxnSpPr>
        <p:spPr>
          <a:xfrm>
            <a:off x="4527682" y="5522467"/>
            <a:ext cx="4342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BE1BDF49-99E5-4A32-896E-2507531C7510}"/>
              </a:ext>
            </a:extLst>
          </p:cNvPr>
          <p:cNvSpPr txBox="1"/>
          <p:nvPr/>
        </p:nvSpPr>
        <p:spPr>
          <a:xfrm>
            <a:off x="415474" y="5337650"/>
            <a:ext cx="1478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Cancelar y regresar a la pantalla anterior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46D0498-CA14-4AB4-A9A8-140F6EB9605B}"/>
              </a:ext>
            </a:extLst>
          </p:cNvPr>
          <p:cNvCxnSpPr>
            <a:cxnSpLocks/>
          </p:cNvCxnSpPr>
          <p:nvPr/>
        </p:nvCxnSpPr>
        <p:spPr>
          <a:xfrm flipH="1">
            <a:off x="1911349" y="5537705"/>
            <a:ext cx="4127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3BDCCF97-F4E9-494F-A933-D20A883ED524}"/>
              </a:ext>
            </a:extLst>
          </p:cNvPr>
          <p:cNvSpPr txBox="1"/>
          <p:nvPr/>
        </p:nvSpPr>
        <p:spPr>
          <a:xfrm>
            <a:off x="415474" y="4631530"/>
            <a:ext cx="14782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Marque para registrar mas de un incidente en la misma tienda.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C330449-1514-43E5-862D-5830A34C54BD}"/>
              </a:ext>
            </a:extLst>
          </p:cNvPr>
          <p:cNvCxnSpPr>
            <a:cxnSpLocks/>
          </p:cNvCxnSpPr>
          <p:nvPr/>
        </p:nvCxnSpPr>
        <p:spPr>
          <a:xfrm flipH="1">
            <a:off x="1911349" y="4831585"/>
            <a:ext cx="4127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A778426-CE0A-43C3-AD5D-526A0F6371C0}"/>
              </a:ext>
            </a:extLst>
          </p:cNvPr>
          <p:cNvSpPr txBox="1"/>
          <p:nvPr/>
        </p:nvSpPr>
        <p:spPr>
          <a:xfrm>
            <a:off x="354012" y="3057090"/>
            <a:ext cx="16012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Se asegura de que la información suministrada esté correcta antes de realizar el registro del incidente.</a:t>
            </a:r>
          </a:p>
        </p:txBody>
      </p: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DE66BF71-E36E-4EC8-B86C-4E4DED0644D6}"/>
              </a:ext>
            </a:extLst>
          </p:cNvPr>
          <p:cNvCxnSpPr>
            <a:endCxn id="14" idx="2"/>
          </p:cNvCxnSpPr>
          <p:nvPr/>
        </p:nvCxnSpPr>
        <p:spPr>
          <a:xfrm rot="10800000">
            <a:off x="1154616" y="3918864"/>
            <a:ext cx="1169485" cy="4360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392F593-A4EA-4510-9BBE-49AEDC40CA93}"/>
              </a:ext>
            </a:extLst>
          </p:cNvPr>
          <p:cNvSpPr txBox="1"/>
          <p:nvPr/>
        </p:nvSpPr>
        <p:spPr>
          <a:xfrm>
            <a:off x="1710483" y="6354392"/>
            <a:ext cx="3437031" cy="4616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accent6">
                    <a:lumMod val="75000"/>
                  </a:schemeClr>
                </a:solidFill>
              </a:rPr>
              <a:t>Todos los incidentes registrados, registran la ciudad</a:t>
            </a:r>
          </a:p>
          <a:p>
            <a:r>
              <a:rPr lang="es-CO" sz="1200" dirty="0">
                <a:solidFill>
                  <a:schemeClr val="accent6">
                    <a:lumMod val="75000"/>
                  </a:schemeClr>
                </a:solidFill>
              </a:rPr>
              <a:t>de la tienda seleccionada por defecto.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800B559-A8F8-4E0D-9275-B24884909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71" y="6240806"/>
            <a:ext cx="228600" cy="228600"/>
          </a:xfrm>
          <a:prstGeom prst="rect">
            <a:avLst/>
          </a:prstGeom>
        </p:spPr>
      </p:pic>
      <p:sp>
        <p:nvSpPr>
          <p:cNvPr id="33" name="Marcador de pie de página 32">
            <a:extLst>
              <a:ext uri="{FF2B5EF4-FFF2-40B4-BE49-F238E27FC236}">
                <a16:creationId xmlns:a16="http://schemas.microsoft.com/office/drawing/2014/main" id="{6A7478CF-76A0-4FBD-B32C-0B17ABBD7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35" name="Flecha: pentágono 34">
            <a:hlinkClick r:id="rId6" action="ppaction://hlinksldjump"/>
            <a:extLst>
              <a:ext uri="{FF2B5EF4-FFF2-40B4-BE49-F238E27FC236}">
                <a16:creationId xmlns:a16="http://schemas.microsoft.com/office/drawing/2014/main" id="{9662179E-5F49-4FB0-AEAB-8F8AE0440A54}"/>
              </a:ext>
            </a:extLst>
          </p:cNvPr>
          <p:cNvSpPr/>
          <p:nvPr/>
        </p:nvSpPr>
        <p:spPr>
          <a:xfrm>
            <a:off x="1663945" y="113686"/>
            <a:ext cx="1069226" cy="29353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Operador</a:t>
            </a:r>
          </a:p>
        </p:txBody>
      </p:sp>
      <p:sp>
        <p:nvSpPr>
          <p:cNvPr id="36" name="Flecha: pentágono 35">
            <a:hlinkClick r:id="rId7" action="ppaction://hlinksldjump"/>
            <a:extLst>
              <a:ext uri="{FF2B5EF4-FFF2-40B4-BE49-F238E27FC236}">
                <a16:creationId xmlns:a16="http://schemas.microsoft.com/office/drawing/2014/main" id="{D893B245-A3CD-45B4-99C7-A65092D7841E}"/>
              </a:ext>
            </a:extLst>
          </p:cNvPr>
          <p:cNvSpPr/>
          <p:nvPr/>
        </p:nvSpPr>
        <p:spPr>
          <a:xfrm>
            <a:off x="511924" y="113687"/>
            <a:ext cx="1069226" cy="2935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Supervisor</a:t>
            </a:r>
          </a:p>
        </p:txBody>
      </p:sp>
      <p:pic>
        <p:nvPicPr>
          <p:cNvPr id="37" name="Imagen 36">
            <a:hlinkClick r:id="rId8" action="ppaction://hlinksldjump"/>
            <a:extLst>
              <a:ext uri="{FF2B5EF4-FFF2-40B4-BE49-F238E27FC236}">
                <a16:creationId xmlns:a16="http://schemas.microsoft.com/office/drawing/2014/main" id="{A4CF3765-609A-4B72-91D7-FC168C7234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5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>
            <a:extLst>
              <a:ext uri="{FF2B5EF4-FFF2-40B4-BE49-F238E27FC236}">
                <a16:creationId xmlns:a16="http://schemas.microsoft.com/office/drawing/2014/main" id="{09750D9A-421B-4CD5-8CED-40368DE8B67E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E7AE88-4EE3-4102-BB42-14799AAC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Registro de usuario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C58260B-F911-4FBE-824A-F27E83ACC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97" y="1174402"/>
            <a:ext cx="457200" cy="45720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710AC9-6D4B-4C17-B865-40A49B944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61" y="2278598"/>
            <a:ext cx="2512278" cy="6884960"/>
          </a:xfrm>
          <a:prstGeom prst="rect">
            <a:avLst/>
          </a:prstGeom>
        </p:spPr>
      </p:pic>
      <p:pic>
        <p:nvPicPr>
          <p:cNvPr id="6" name="Imagen 5">
            <a:hlinkClick r:id="rId6"/>
            <a:extLst>
              <a:ext uri="{FF2B5EF4-FFF2-40B4-BE49-F238E27FC236}">
                <a16:creationId xmlns:a16="http://schemas.microsoft.com/office/drawing/2014/main" id="{679A22F2-8811-4403-B251-9BC409AC2F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1" y="2049998"/>
            <a:ext cx="457200" cy="457200"/>
          </a:xfrm>
          <a:prstGeom prst="rect">
            <a:avLst/>
          </a:prstGeom>
        </p:spPr>
      </p:pic>
      <p:pic>
        <p:nvPicPr>
          <p:cNvPr id="8" name="Imagen 7">
            <a:hlinkClick r:id="rId8" action="ppaction://hlinksldjump"/>
            <a:extLst>
              <a:ext uri="{FF2B5EF4-FFF2-40B4-BE49-F238E27FC236}">
                <a16:creationId xmlns:a16="http://schemas.microsoft.com/office/drawing/2014/main" id="{F505A7D9-1494-4C34-96DF-C9FEC5E4B0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E0DF579F-B967-4186-A430-E7D46CFE8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</p:spTree>
    <p:extLst>
      <p:ext uri="{BB962C8B-B14F-4D97-AF65-F5344CB8AC3E}">
        <p14:creationId xmlns:p14="http://schemas.microsoft.com/office/powerpoint/2010/main" val="1844809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A2A29B96-1A4E-42F4-9401-59E98F26B280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3F1B44-EE82-440D-B9F4-634C4C99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Descarga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E56174-82B1-4E5C-8021-39F4F5B6F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3167062"/>
            <a:ext cx="3771900" cy="3571875"/>
          </a:xfrm>
          <a:prstGeom prst="rect">
            <a:avLst/>
          </a:prstGeom>
        </p:spPr>
      </p:pic>
      <p:pic>
        <p:nvPicPr>
          <p:cNvPr id="8" name="Imagen 7">
            <a:hlinkClick r:id="rId5"/>
            <a:extLst>
              <a:ext uri="{FF2B5EF4-FFF2-40B4-BE49-F238E27FC236}">
                <a16:creationId xmlns:a16="http://schemas.microsoft.com/office/drawing/2014/main" id="{19833566-D873-4C9A-BA30-252C0C7EF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1" y="2049998"/>
            <a:ext cx="457200" cy="457200"/>
          </a:xfrm>
          <a:prstGeom prst="rect">
            <a:avLst/>
          </a:prstGeom>
        </p:spPr>
      </p:pic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755ABF8A-E2D6-4402-9595-F4FAE22A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pic>
        <p:nvPicPr>
          <p:cNvPr id="11" name="Imagen 10">
            <a:hlinkClick r:id="rId7" action="ppaction://hlinksldjump"/>
            <a:extLst>
              <a:ext uri="{FF2B5EF4-FFF2-40B4-BE49-F238E27FC236}">
                <a16:creationId xmlns:a16="http://schemas.microsoft.com/office/drawing/2014/main" id="{92AFA3ED-E658-4C86-924C-E6803792A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5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A24042EC-444B-4E37-A479-F21E617A1E7B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A47E-4610-4347-88AF-0387429E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Olvido de contraseña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6BE1BD-D1FD-452E-8B71-1FC574A53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5" y="2949575"/>
            <a:ext cx="3486150" cy="5505450"/>
          </a:xfrm>
          <a:prstGeom prst="rect">
            <a:avLst/>
          </a:prstGeom>
        </p:spPr>
      </p:pic>
      <p:pic>
        <p:nvPicPr>
          <p:cNvPr id="6" name="Imagen 5">
            <a:hlinkClick r:id="rId5"/>
            <a:extLst>
              <a:ext uri="{FF2B5EF4-FFF2-40B4-BE49-F238E27FC236}">
                <a16:creationId xmlns:a16="http://schemas.microsoft.com/office/drawing/2014/main" id="{AB1D54B3-403E-40FF-BC83-2E24CD441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7" y="2049998"/>
            <a:ext cx="457200" cy="457200"/>
          </a:xfrm>
          <a:prstGeom prst="rect">
            <a:avLst/>
          </a:prstGeom>
        </p:spPr>
      </p:pic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05C7762-5BC6-4766-B82F-B8DE594F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pic>
        <p:nvPicPr>
          <p:cNvPr id="11" name="Imagen 10">
            <a:hlinkClick r:id="rId7" action="ppaction://hlinksldjump"/>
            <a:extLst>
              <a:ext uri="{FF2B5EF4-FFF2-40B4-BE49-F238E27FC236}">
                <a16:creationId xmlns:a16="http://schemas.microsoft.com/office/drawing/2014/main" id="{52E011C1-C03E-4893-A70A-D0BD27B572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70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ipse 34">
            <a:extLst>
              <a:ext uri="{FF2B5EF4-FFF2-40B4-BE49-F238E27FC236}">
                <a16:creationId xmlns:a16="http://schemas.microsoft.com/office/drawing/2014/main" id="{B0B87580-AD70-425F-9711-9843B27DDE0E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0F126E-CB4B-4F95-98FA-70B623B3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Inicio</a:t>
            </a:r>
            <a:r>
              <a:rPr lang="es-CO" baseline="0" dirty="0"/>
              <a:t> de sesión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470C90D-11AB-4165-8111-2ED0334FA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23" y="2636838"/>
            <a:ext cx="2910104" cy="6284912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49C7A37-D926-48B8-9F67-E389E22BE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63" y="5199799"/>
            <a:ext cx="297976" cy="2979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F389D4-0611-478A-91EF-D54AFE3CF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12" y="5563738"/>
            <a:ext cx="297976" cy="29797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B82E792-FC8F-4F1B-A881-81D4CB02A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88" y="6717417"/>
            <a:ext cx="297976" cy="297976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6414A56C-816B-4DF9-B945-FECC18EBB4C8}"/>
              </a:ext>
            </a:extLst>
          </p:cNvPr>
          <p:cNvSpPr txBox="1"/>
          <p:nvPr/>
        </p:nvSpPr>
        <p:spPr>
          <a:xfrm>
            <a:off x="5449716" y="3320518"/>
            <a:ext cx="1157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Ingrese su número de cédula o el correo electrónico suministrado en el registro.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E3D2A27-9BAC-46AA-A50A-8F45D1783822}"/>
              </a:ext>
            </a:extLst>
          </p:cNvPr>
          <p:cNvSpPr txBox="1"/>
          <p:nvPr/>
        </p:nvSpPr>
        <p:spPr>
          <a:xfrm>
            <a:off x="5312162" y="5667045"/>
            <a:ext cx="12948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Ingrese la contraseña suministrada en el registro.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A71DEE9-A8A4-4237-8800-AC5F5B7A6F08}"/>
              </a:ext>
            </a:extLst>
          </p:cNvPr>
          <p:cNvSpPr txBox="1"/>
          <p:nvPr/>
        </p:nvSpPr>
        <p:spPr>
          <a:xfrm>
            <a:off x="5312162" y="6670785"/>
            <a:ext cx="1232408" cy="40011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hlinkClick r:id="rId8" action="ppaction://hlinksldjump"/>
              </a:rPr>
              <a:t>Presione el botón Iniciar sesión</a:t>
            </a:r>
            <a:endParaRPr lang="es-CO" sz="1000" dirty="0"/>
          </a:p>
        </p:txBody>
      </p: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F695CBFC-9E4F-474B-887F-49B17628CD6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45472" y="6057897"/>
            <a:ext cx="64848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5EA09CD9-AC3C-40C4-B7E7-DF51F748F5D1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 flipV="1">
            <a:off x="1804644" y="7317593"/>
            <a:ext cx="1300506" cy="3230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D78B9FD-4815-4A3F-A533-20A98CE89309}"/>
              </a:ext>
            </a:extLst>
          </p:cNvPr>
          <p:cNvSpPr txBox="1"/>
          <p:nvPr/>
        </p:nvSpPr>
        <p:spPr>
          <a:xfrm>
            <a:off x="332860" y="5665507"/>
            <a:ext cx="1286196" cy="64633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900" dirty="0"/>
              <a:t>Utilice en caso de olvido de contraseña. Se requiere el correo electrónico registrado.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10A7ED4-D6D8-46CA-8926-077C11918FCF}"/>
              </a:ext>
            </a:extLst>
          </p:cNvPr>
          <p:cNvSpPr txBox="1"/>
          <p:nvPr/>
        </p:nvSpPr>
        <p:spPr>
          <a:xfrm>
            <a:off x="332860" y="7209706"/>
            <a:ext cx="1471784" cy="86177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En caso de que  requiera crear una cuenta de usuario, este link lo redireccionará a la página de registro.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E0520A1C-057E-48E8-A8E6-95C6A52761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49" y="1286318"/>
            <a:ext cx="396875" cy="396875"/>
          </a:xfrm>
          <a:prstGeom prst="rect">
            <a:avLst/>
          </a:prstGeom>
        </p:spPr>
      </p:pic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E8A0D07E-991E-47BA-BAC2-F4C5EC0DE718}"/>
              </a:ext>
            </a:extLst>
          </p:cNvPr>
          <p:cNvCxnSpPr>
            <a:stCxn id="11" idx="3"/>
            <a:endCxn id="29" idx="1"/>
          </p:cNvCxnSpPr>
          <p:nvPr/>
        </p:nvCxnSpPr>
        <p:spPr>
          <a:xfrm>
            <a:off x="4644788" y="5712726"/>
            <a:ext cx="667374" cy="231318"/>
          </a:xfrm>
          <a:prstGeom prst="bentConnector3">
            <a:avLst>
              <a:gd name="adj1" fmla="val 58563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ector: angular 25">
            <a:extLst>
              <a:ext uri="{FF2B5EF4-FFF2-40B4-BE49-F238E27FC236}">
                <a16:creationId xmlns:a16="http://schemas.microsoft.com/office/drawing/2014/main" id="{9AD7BC91-FAEB-43F6-A641-F65B06D30502}"/>
              </a:ext>
            </a:extLst>
          </p:cNvPr>
          <p:cNvCxnSpPr>
            <a:stCxn id="9" idx="3"/>
            <a:endCxn id="28" idx="1"/>
          </p:cNvCxnSpPr>
          <p:nvPr/>
        </p:nvCxnSpPr>
        <p:spPr>
          <a:xfrm flipV="1">
            <a:off x="4642039" y="3751405"/>
            <a:ext cx="807677" cy="15973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22442FB4-E8F2-4EA0-9F45-6150E40C0BB3}"/>
              </a:ext>
            </a:extLst>
          </p:cNvPr>
          <p:cNvCxnSpPr>
            <a:stCxn id="13" idx="3"/>
            <a:endCxn id="32" idx="1"/>
          </p:cNvCxnSpPr>
          <p:nvPr/>
        </p:nvCxnSpPr>
        <p:spPr>
          <a:xfrm>
            <a:off x="4478764" y="6866405"/>
            <a:ext cx="7790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7AD5DD39-AAC0-464D-A247-EA4F5AB4BE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05" y="5548777"/>
            <a:ext cx="228600" cy="2286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472517D-0F72-432B-8CB0-83228EB18F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612" y="7078050"/>
            <a:ext cx="228600" cy="2286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9F7A423-10E4-4781-BF11-08A1C93188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9825" y="5947990"/>
            <a:ext cx="1390650" cy="24765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210C06-EBDC-4382-AAC7-1AAFC19EEF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4025" y="7206043"/>
            <a:ext cx="10287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pic>
        <p:nvPicPr>
          <p:cNvPr id="25" name="Imagen 24">
            <a:hlinkClick r:id="rId13"/>
            <a:extLst>
              <a:ext uri="{FF2B5EF4-FFF2-40B4-BE49-F238E27FC236}">
                <a16:creationId xmlns:a16="http://schemas.microsoft.com/office/drawing/2014/main" id="{E205B494-59BA-443F-B990-2F49E368F3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23" y="5828385"/>
            <a:ext cx="457200" cy="457200"/>
          </a:xfrm>
          <a:prstGeom prst="rect">
            <a:avLst/>
          </a:prstGeom>
        </p:spPr>
      </p:pic>
      <p:pic>
        <p:nvPicPr>
          <p:cNvPr id="27" name="Imagen 26">
            <a:hlinkClick r:id="rId15"/>
            <a:extLst>
              <a:ext uri="{FF2B5EF4-FFF2-40B4-BE49-F238E27FC236}">
                <a16:creationId xmlns:a16="http://schemas.microsoft.com/office/drawing/2014/main" id="{F98237B7-9D4D-4F24-97A3-2BF11A59CA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52" y="7088993"/>
            <a:ext cx="457200" cy="457200"/>
          </a:xfrm>
          <a:prstGeom prst="rect">
            <a:avLst/>
          </a:prstGeom>
        </p:spPr>
      </p:pic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4AD37158-0E82-4577-854A-2A2F8441A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pic>
        <p:nvPicPr>
          <p:cNvPr id="41" name="Imagen 40">
            <a:hlinkClick r:id="rId16" action="ppaction://hlinksldjump"/>
            <a:extLst>
              <a:ext uri="{FF2B5EF4-FFF2-40B4-BE49-F238E27FC236}">
                <a16:creationId xmlns:a16="http://schemas.microsoft.com/office/drawing/2014/main" id="{FA3E23C0-1034-4B22-89D9-A9423D2614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2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Elipse 57">
            <a:extLst>
              <a:ext uri="{FF2B5EF4-FFF2-40B4-BE49-F238E27FC236}">
                <a16:creationId xmlns:a16="http://schemas.microsoft.com/office/drawing/2014/main" id="{69040694-D235-442A-95FF-49CBA97ACF0F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044855-611A-4512-98CB-0BCF4364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555421"/>
            <a:ext cx="5915025" cy="1914702"/>
          </a:xfrm>
        </p:spPr>
        <p:txBody>
          <a:bodyPr/>
          <a:lstStyle/>
          <a:p>
            <a:r>
              <a:rPr lang="es-CO" dirty="0"/>
              <a:t>Generalidades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1D16434-4CF9-433F-95BF-B5AAD9E0D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23" y="2636838"/>
            <a:ext cx="2910104" cy="6284912"/>
          </a:xfr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FFE0923-97B6-490D-ADF3-A5A1D4050EB3}"/>
              </a:ext>
            </a:extLst>
          </p:cNvPr>
          <p:cNvSpPr txBox="1"/>
          <p:nvPr/>
        </p:nvSpPr>
        <p:spPr>
          <a:xfrm>
            <a:off x="5191125" y="3327446"/>
            <a:ext cx="1157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Visualizar tutorial de la sección.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4597801-DD1C-4289-B224-1EC180914849}"/>
              </a:ext>
            </a:extLst>
          </p:cNvPr>
          <p:cNvSpPr txBox="1"/>
          <p:nvPr/>
        </p:nvSpPr>
        <p:spPr>
          <a:xfrm>
            <a:off x="5191125" y="4371882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Tema Claro/Oscuro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B491C7-D9D3-447C-8B8E-E8F74E2F966B}"/>
              </a:ext>
            </a:extLst>
          </p:cNvPr>
          <p:cNvSpPr txBox="1"/>
          <p:nvPr/>
        </p:nvSpPr>
        <p:spPr>
          <a:xfrm>
            <a:off x="5191125" y="4875914"/>
            <a:ext cx="1370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Volver a visualizar los tutoriales al acceder a una ventana.</a:t>
            </a: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73102676-5483-415B-80EF-9A6CB1E61537}"/>
              </a:ext>
            </a:extLst>
          </p:cNvPr>
          <p:cNvCxnSpPr>
            <a:endCxn id="12" idx="1"/>
          </p:cNvCxnSpPr>
          <p:nvPr/>
        </p:nvCxnSpPr>
        <p:spPr>
          <a:xfrm>
            <a:off x="4619625" y="3527501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5E2958A5-EACC-42F0-97C9-6B70049550B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619625" y="4485501"/>
            <a:ext cx="571500" cy="9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69552894-47F8-4915-91B4-85D997820F2B}"/>
              </a:ext>
            </a:extLst>
          </p:cNvPr>
          <p:cNvCxnSpPr>
            <a:endCxn id="24" idx="1"/>
          </p:cNvCxnSpPr>
          <p:nvPr/>
        </p:nvCxnSpPr>
        <p:spPr>
          <a:xfrm>
            <a:off x="4619625" y="4762500"/>
            <a:ext cx="571500" cy="39041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035E887-0A13-4AA4-8832-5B64EE515059}"/>
              </a:ext>
            </a:extLst>
          </p:cNvPr>
          <p:cNvSpPr txBox="1"/>
          <p:nvPr/>
        </p:nvSpPr>
        <p:spPr>
          <a:xfrm>
            <a:off x="5191125" y="5671983"/>
            <a:ext cx="1370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Cerrar sesión y volver a la página de Inicio de sesión.</a:t>
            </a:r>
          </a:p>
        </p:txBody>
      </p: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4A74C8BC-4EB9-4523-9F7E-5B335CB7F67B}"/>
              </a:ext>
            </a:extLst>
          </p:cNvPr>
          <p:cNvCxnSpPr/>
          <p:nvPr/>
        </p:nvCxnSpPr>
        <p:spPr>
          <a:xfrm>
            <a:off x="4620464" y="5529994"/>
            <a:ext cx="571500" cy="39041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B6509E8-34C6-4ED3-B05F-3890DCC9D8A3}"/>
              </a:ext>
            </a:extLst>
          </p:cNvPr>
          <p:cNvSpPr txBox="1"/>
          <p:nvPr/>
        </p:nvSpPr>
        <p:spPr>
          <a:xfrm>
            <a:off x="257904" y="2016181"/>
            <a:ext cx="2911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Botón de información, muestra el total de los registros encontrados, por ventana. Al presionarlo despliega el menú secundario.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27EC2540-7BCE-4ABE-83C7-22E353BD7946}"/>
              </a:ext>
            </a:extLst>
          </p:cNvPr>
          <p:cNvSpPr txBox="1"/>
          <p:nvPr/>
        </p:nvSpPr>
        <p:spPr>
          <a:xfrm>
            <a:off x="298341" y="7222427"/>
            <a:ext cx="12828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solidFill>
                  <a:schemeClr val="accent2">
                    <a:lumMod val="75000"/>
                  </a:schemeClr>
                </a:solidFill>
              </a:rPr>
              <a:t>Menú principal:</a:t>
            </a:r>
          </a:p>
          <a:p>
            <a:pPr algn="just"/>
            <a:endParaRPr lang="es-CO" sz="1000" dirty="0"/>
          </a:p>
          <a:p>
            <a:pPr algn="just"/>
            <a:r>
              <a:rPr lang="es-CO" sz="1000" dirty="0"/>
              <a:t>Muestra las opciones disponibles según el rol asignado.</a:t>
            </a:r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34DE8F70-BA23-4DAD-991C-5EF8C06D6A81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1581150" y="7653314"/>
            <a:ext cx="7620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Rectángulo 62">
            <a:extLst>
              <a:ext uri="{FF2B5EF4-FFF2-40B4-BE49-F238E27FC236}">
                <a16:creationId xmlns:a16="http://schemas.microsoft.com/office/drawing/2014/main" id="{085F2126-7FB0-47E4-8D60-5A7C2E244569}"/>
              </a:ext>
            </a:extLst>
          </p:cNvPr>
          <p:cNvSpPr/>
          <p:nvPr/>
        </p:nvSpPr>
        <p:spPr>
          <a:xfrm>
            <a:off x="2237537" y="3727556"/>
            <a:ext cx="2515438" cy="219284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A502595-F60B-43D5-AF65-831A3B2C53E8}"/>
              </a:ext>
            </a:extLst>
          </p:cNvPr>
          <p:cNvSpPr txBox="1"/>
          <p:nvPr/>
        </p:nvSpPr>
        <p:spPr>
          <a:xfrm>
            <a:off x="298341" y="4473602"/>
            <a:ext cx="1282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>
                <a:solidFill>
                  <a:schemeClr val="accent2">
                    <a:lumMod val="75000"/>
                  </a:schemeClr>
                </a:solidFill>
              </a:rPr>
              <a:t>Menú secundario:</a:t>
            </a:r>
          </a:p>
          <a:p>
            <a:pPr algn="just"/>
            <a:endParaRPr lang="es-CO" sz="1000" dirty="0"/>
          </a:p>
          <a:p>
            <a:pPr algn="just"/>
            <a:r>
              <a:rPr lang="es-CO" sz="1000" dirty="0"/>
              <a:t>Muestra las opciones generales</a:t>
            </a:r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9CBE0227-BB0E-47F0-9023-D57157E970E2}"/>
              </a:ext>
            </a:extLst>
          </p:cNvPr>
          <p:cNvCxnSpPr>
            <a:stCxn id="63" idx="1"/>
            <a:endCxn id="66" idx="3"/>
          </p:cNvCxnSpPr>
          <p:nvPr/>
        </p:nvCxnSpPr>
        <p:spPr>
          <a:xfrm flipH="1">
            <a:off x="1581150" y="4823980"/>
            <a:ext cx="656387" cy="3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9FC49FB3-276D-476B-8441-2713E94A8F81}"/>
              </a:ext>
            </a:extLst>
          </p:cNvPr>
          <p:cNvCxnSpPr>
            <a:cxnSpLocks/>
            <a:endCxn id="47" idx="2"/>
          </p:cNvCxnSpPr>
          <p:nvPr/>
        </p:nvCxnSpPr>
        <p:spPr>
          <a:xfrm rot="16200000" flipV="1">
            <a:off x="1688591" y="2595320"/>
            <a:ext cx="834167" cy="7838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B922C543-6E48-4CE9-A6C5-82790FCA1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18" y="7719974"/>
            <a:ext cx="457200" cy="4572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3A285AE-E432-41E4-B4E5-478326424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1856603"/>
            <a:ext cx="1635893" cy="100806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C4C1BC1-8AD0-424E-9191-F086C4846CA8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V="1">
            <a:off x="5769769" y="2864667"/>
            <a:ext cx="1178" cy="462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14255662-9849-4467-8036-8F2912D2E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" y="65496"/>
            <a:ext cx="228600" cy="2286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B6D869D-0437-4743-A05B-644EF85B2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10" y="6115968"/>
            <a:ext cx="2352019" cy="9703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9C0A78CF-3F47-4AF7-9332-912C0A7EBAFB}"/>
              </a:ext>
            </a:extLst>
          </p:cNvPr>
          <p:cNvSpPr txBox="1"/>
          <p:nvPr/>
        </p:nvSpPr>
        <p:spPr>
          <a:xfrm>
            <a:off x="2608425" y="6668429"/>
            <a:ext cx="20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Cerrar sesión y volver a la página de Inicio de sesión.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0C24687-8EF0-47AE-AAED-3850437982F4}"/>
              </a:ext>
            </a:extLst>
          </p:cNvPr>
          <p:cNvSpPr txBox="1"/>
          <p:nvPr/>
        </p:nvSpPr>
        <p:spPr>
          <a:xfrm>
            <a:off x="2608426" y="6201010"/>
            <a:ext cx="1582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000" dirty="0"/>
              <a:t>Información de la versión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4BF7E94-CA53-4056-BE03-362C8A82297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212181" y="6324121"/>
            <a:ext cx="3962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78C13F57-06EE-4CFC-94A4-4C828ECA9D7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2212181" y="6868484"/>
            <a:ext cx="3962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3" name="Imagen 52">
            <a:extLst>
              <a:ext uri="{FF2B5EF4-FFF2-40B4-BE49-F238E27FC236}">
                <a16:creationId xmlns:a16="http://schemas.microsoft.com/office/drawing/2014/main" id="{F768AD59-2194-43C3-B6C5-5F2A90EF69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56" y="5985603"/>
            <a:ext cx="228600" cy="228600"/>
          </a:xfrm>
          <a:prstGeom prst="rect">
            <a:avLst/>
          </a:prstGeom>
        </p:spPr>
      </p:pic>
      <p:sp>
        <p:nvSpPr>
          <p:cNvPr id="33" name="Marcador de pie de página 32">
            <a:extLst>
              <a:ext uri="{FF2B5EF4-FFF2-40B4-BE49-F238E27FC236}">
                <a16:creationId xmlns:a16="http://schemas.microsoft.com/office/drawing/2014/main" id="{765AE653-7CEA-4BBC-86A1-4564BC93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60" name="Flecha: pentágono 59">
            <a:hlinkClick r:id="rId10" action="ppaction://hlinksldjump"/>
            <a:extLst>
              <a:ext uri="{FF2B5EF4-FFF2-40B4-BE49-F238E27FC236}">
                <a16:creationId xmlns:a16="http://schemas.microsoft.com/office/drawing/2014/main" id="{5D8D7111-F227-41E5-991E-DE1CD05F0B14}"/>
              </a:ext>
            </a:extLst>
          </p:cNvPr>
          <p:cNvSpPr/>
          <p:nvPr/>
        </p:nvSpPr>
        <p:spPr>
          <a:xfrm>
            <a:off x="511924" y="113687"/>
            <a:ext cx="1069226" cy="2935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Supervisor</a:t>
            </a:r>
          </a:p>
        </p:txBody>
      </p:sp>
      <p:sp>
        <p:nvSpPr>
          <p:cNvPr id="61" name="Flecha: pentágono 60">
            <a:hlinkClick r:id="rId11" action="ppaction://hlinksldjump"/>
            <a:extLst>
              <a:ext uri="{FF2B5EF4-FFF2-40B4-BE49-F238E27FC236}">
                <a16:creationId xmlns:a16="http://schemas.microsoft.com/office/drawing/2014/main" id="{60E5E5FA-6D19-43A7-A76C-7A4250D5C134}"/>
              </a:ext>
            </a:extLst>
          </p:cNvPr>
          <p:cNvSpPr/>
          <p:nvPr/>
        </p:nvSpPr>
        <p:spPr>
          <a:xfrm>
            <a:off x="1663945" y="113686"/>
            <a:ext cx="1069226" cy="29353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Operador</a:t>
            </a:r>
          </a:p>
        </p:txBody>
      </p:sp>
      <p:sp>
        <p:nvSpPr>
          <p:cNvPr id="62" name="Flecha: pentágono 61">
            <a:hlinkClick r:id="rId12" action="ppaction://hlinksldjump"/>
            <a:extLst>
              <a:ext uri="{FF2B5EF4-FFF2-40B4-BE49-F238E27FC236}">
                <a16:creationId xmlns:a16="http://schemas.microsoft.com/office/drawing/2014/main" id="{93D4D1FA-A273-412C-932D-F82A3B20FBA0}"/>
              </a:ext>
            </a:extLst>
          </p:cNvPr>
          <p:cNvSpPr/>
          <p:nvPr/>
        </p:nvSpPr>
        <p:spPr>
          <a:xfrm>
            <a:off x="2815966" y="113686"/>
            <a:ext cx="1069226" cy="29353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Cliente</a:t>
            </a:r>
            <a:endParaRPr lang="es-CO" dirty="0"/>
          </a:p>
        </p:txBody>
      </p:sp>
      <p:pic>
        <p:nvPicPr>
          <p:cNvPr id="64" name="Imagen 63">
            <a:hlinkClick r:id="rId13" action="ppaction://hlinksldjump"/>
            <a:extLst>
              <a:ext uri="{FF2B5EF4-FFF2-40B4-BE49-F238E27FC236}">
                <a16:creationId xmlns:a16="http://schemas.microsoft.com/office/drawing/2014/main" id="{1105D735-4B95-4112-BE5A-3A7C7BCDA0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7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5ADE5569-651A-422E-8A20-837E18C46F7C}"/>
              </a:ext>
            </a:extLst>
          </p:cNvPr>
          <p:cNvSpPr/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8516C7-6A89-4E68-9756-C4AE53FCB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Roles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BE5F446-4F64-40B7-97B0-9A8114433457}"/>
              </a:ext>
            </a:extLst>
          </p:cNvPr>
          <p:cNvSpPr txBox="1"/>
          <p:nvPr/>
        </p:nvSpPr>
        <p:spPr>
          <a:xfrm>
            <a:off x="1382076" y="2037592"/>
            <a:ext cx="4172626" cy="160043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solidFill>
                  <a:schemeClr val="tx1"/>
                </a:solidFill>
              </a:rPr>
              <a:t>El rol se define posteriormente al registro de la cuenta.</a:t>
            </a:r>
          </a:p>
          <a:p>
            <a:pPr algn="just"/>
            <a:r>
              <a:rPr lang="es-CO" sz="1400" dirty="0">
                <a:solidFill>
                  <a:schemeClr val="tx1"/>
                </a:solidFill>
              </a:rPr>
              <a:t>Contacte con el administrador o un supervisor para activar la cuenta y asignar el rol correspondiente.</a:t>
            </a:r>
          </a:p>
          <a:p>
            <a:pPr algn="just"/>
            <a:endParaRPr lang="es-CO" sz="1400" dirty="0">
              <a:solidFill>
                <a:schemeClr val="tx1"/>
              </a:solidFill>
            </a:endParaRPr>
          </a:p>
          <a:p>
            <a:pPr algn="just"/>
            <a:r>
              <a:rPr lang="es-CO" sz="1400" dirty="0">
                <a:solidFill>
                  <a:schemeClr val="tx1"/>
                </a:solidFill>
              </a:rPr>
              <a:t>Solo los supervisores pueden activar/desactivar cuentas y asignar/cambiar rol desde la plataforma web.</a:t>
            </a:r>
            <a:endParaRPr lang="es-CO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D4578C5-0301-4EC7-947A-67B8E3D3884E}"/>
              </a:ext>
            </a:extLst>
          </p:cNvPr>
          <p:cNvSpPr txBox="1">
            <a:spLocks/>
          </p:cNvSpPr>
          <p:nvPr/>
        </p:nvSpPr>
        <p:spPr>
          <a:xfrm>
            <a:off x="471485" y="5413844"/>
            <a:ext cx="2957514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000" b="1" dirty="0"/>
              <a:t>Seleccione su rol:</a:t>
            </a:r>
          </a:p>
        </p:txBody>
      </p:sp>
      <p:sp>
        <p:nvSpPr>
          <p:cNvPr id="7" name="Flecha: pentágono 6">
            <a:hlinkClick r:id="rId4" action="ppaction://hlinksldjump"/>
            <a:extLst>
              <a:ext uri="{FF2B5EF4-FFF2-40B4-BE49-F238E27FC236}">
                <a16:creationId xmlns:a16="http://schemas.microsoft.com/office/drawing/2014/main" id="{D94426C8-BA05-43A2-B274-85B8BE33C36D}"/>
              </a:ext>
            </a:extLst>
          </p:cNvPr>
          <p:cNvSpPr/>
          <p:nvPr/>
        </p:nvSpPr>
        <p:spPr>
          <a:xfrm>
            <a:off x="759123" y="7456469"/>
            <a:ext cx="1473200" cy="4846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Supervisor</a:t>
            </a:r>
          </a:p>
        </p:txBody>
      </p:sp>
      <p:sp>
        <p:nvSpPr>
          <p:cNvPr id="14" name="Flecha: pentágono 13">
            <a:hlinkClick r:id="rId5" action="ppaction://hlinksldjump"/>
            <a:extLst>
              <a:ext uri="{FF2B5EF4-FFF2-40B4-BE49-F238E27FC236}">
                <a16:creationId xmlns:a16="http://schemas.microsoft.com/office/drawing/2014/main" id="{B73501A1-4169-45AD-98CC-3D1078C3CFCE}"/>
              </a:ext>
            </a:extLst>
          </p:cNvPr>
          <p:cNvSpPr/>
          <p:nvPr/>
        </p:nvSpPr>
        <p:spPr>
          <a:xfrm>
            <a:off x="2692399" y="7449768"/>
            <a:ext cx="1473200" cy="4846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Operador</a:t>
            </a:r>
          </a:p>
        </p:txBody>
      </p:sp>
      <p:sp>
        <p:nvSpPr>
          <p:cNvPr id="15" name="Flecha: pentágono 14">
            <a:hlinkClick r:id="rId6" action="ppaction://hlinksldjump"/>
            <a:extLst>
              <a:ext uri="{FF2B5EF4-FFF2-40B4-BE49-F238E27FC236}">
                <a16:creationId xmlns:a16="http://schemas.microsoft.com/office/drawing/2014/main" id="{D0901B2F-BA1F-4E21-9CF4-EF7A6DD0A627}"/>
              </a:ext>
            </a:extLst>
          </p:cNvPr>
          <p:cNvSpPr/>
          <p:nvPr/>
        </p:nvSpPr>
        <p:spPr>
          <a:xfrm>
            <a:off x="4625675" y="7449768"/>
            <a:ext cx="1473200" cy="484632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Cliente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5A92451-675D-44E2-89F2-3B73B7CE79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52" y="1920117"/>
            <a:ext cx="228600" cy="2286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8BF6B1-9584-41DD-8CBE-F96A911E2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pic>
        <p:nvPicPr>
          <p:cNvPr id="18" name="Imagen 17">
            <a:hlinkClick r:id="rId8" action="ppaction://hlinksldjump"/>
            <a:extLst>
              <a:ext uri="{FF2B5EF4-FFF2-40B4-BE49-F238E27FC236}">
                <a16:creationId xmlns:a16="http://schemas.microsoft.com/office/drawing/2014/main" id="{31D33AE0-9507-4D2C-893B-25A4613E3E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8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ipse 18">
            <a:extLst>
              <a:ext uri="{FF2B5EF4-FFF2-40B4-BE49-F238E27FC236}">
                <a16:creationId xmlns:a16="http://schemas.microsoft.com/office/drawing/2014/main" id="{561BFA1C-FE33-4BAF-A038-46AC7A8A7AB3}"/>
              </a:ext>
            </a:extLst>
          </p:cNvPr>
          <p:cNvSpPr>
            <a:spLocks/>
          </p:cNvSpPr>
          <p:nvPr/>
        </p:nvSpPr>
        <p:spPr>
          <a:xfrm>
            <a:off x="-1963068" y="-94809"/>
            <a:ext cx="10766323" cy="10766323"/>
          </a:xfrm>
          <a:prstGeom prst="ellipse">
            <a:avLst/>
          </a:prstGeom>
          <a:blipFill dpi="0" rotWithShape="1">
            <a:blip r:embed="rId2">
              <a:alphaModFix amt="5000"/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C9A6EB-26F6-4345-8DC7-B5D1DB5F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Supervisor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A9DCD2E-9592-4127-85B9-F7041576B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28" y="2577307"/>
            <a:ext cx="2911654" cy="6284912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E32C8CF-CF85-4313-9305-C472C0EA6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4" y="1370455"/>
            <a:ext cx="277369" cy="27736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1B5DD37-CF6F-49BE-A759-D92831443A8C}"/>
              </a:ext>
            </a:extLst>
          </p:cNvPr>
          <p:cNvSpPr txBox="1"/>
          <p:nvPr/>
        </p:nvSpPr>
        <p:spPr>
          <a:xfrm>
            <a:off x="383818" y="2219295"/>
            <a:ext cx="31787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CO" sz="1400" dirty="0">
                <a:solidFill>
                  <a:schemeClr val="tx1">
                    <a:lumMod val="85000"/>
                  </a:schemeClr>
                </a:solidFill>
              </a:rPr>
              <a:t>El rol </a:t>
            </a:r>
            <a:r>
              <a:rPr lang="es-CO" sz="1400" b="1" dirty="0">
                <a:solidFill>
                  <a:schemeClr val="tx1">
                    <a:lumMod val="85000"/>
                  </a:schemeClr>
                </a:solidFill>
              </a:rPr>
              <a:t>supervisor</a:t>
            </a:r>
            <a:r>
              <a:rPr lang="es-CO" sz="1400" dirty="0">
                <a:solidFill>
                  <a:schemeClr val="tx1">
                    <a:lumMod val="85000"/>
                  </a:schemeClr>
                </a:solidFill>
              </a:rPr>
              <a:t>, tiene acceso a todas las ventanas de la aplicación y la plataforma web.</a:t>
            </a:r>
          </a:p>
          <a:p>
            <a:pPr marL="0" indent="0" algn="just">
              <a:buNone/>
            </a:pPr>
            <a:r>
              <a:rPr lang="es-CO" sz="1400" dirty="0">
                <a:solidFill>
                  <a:schemeClr val="tx1">
                    <a:lumMod val="85000"/>
                  </a:schemeClr>
                </a:solidFill>
              </a:rPr>
              <a:t>Permite administrar los usuarios y la aplicación.</a:t>
            </a:r>
          </a:p>
          <a:p>
            <a:pPr marL="0" indent="0" algn="just">
              <a:buNone/>
            </a:pPr>
            <a:endParaRPr lang="es-CO" sz="1400" dirty="0">
              <a:solidFill>
                <a:schemeClr val="tx1">
                  <a:lumMod val="85000"/>
                </a:schemeClr>
              </a:solidFill>
            </a:endParaRPr>
          </a:p>
          <a:p>
            <a:pPr algn="just">
              <a:buFontTx/>
              <a:buChar char="-"/>
            </a:pPr>
            <a:r>
              <a:rPr lang="es-MX" sz="1400" dirty="0">
                <a:solidFill>
                  <a:schemeClr val="tx1">
                    <a:lumMod val="85000"/>
                  </a:schemeClr>
                </a:solidFill>
              </a:rPr>
              <a:t>Administra la plataforma web. </a:t>
            </a:r>
          </a:p>
          <a:p>
            <a:pPr algn="just">
              <a:buFontTx/>
              <a:buChar char="-"/>
            </a:pPr>
            <a:r>
              <a:rPr lang="es-MX" sz="1400" dirty="0">
                <a:solidFill>
                  <a:schemeClr val="tx1">
                    <a:lumMod val="85000"/>
                  </a:schemeClr>
                </a:solidFill>
              </a:rPr>
              <a:t>Administración de usuarios</a:t>
            </a:r>
          </a:p>
          <a:p>
            <a:pPr algn="just">
              <a:buFontTx/>
              <a:buChar char="-"/>
            </a:pPr>
            <a:r>
              <a:rPr lang="es-MX" sz="1400" dirty="0">
                <a:solidFill>
                  <a:schemeClr val="tx1">
                    <a:lumMod val="85000"/>
                  </a:schemeClr>
                </a:solidFill>
              </a:rPr>
              <a:t>Registro de incidentes. </a:t>
            </a:r>
          </a:p>
          <a:p>
            <a:pPr algn="just">
              <a:buFontTx/>
              <a:buChar char="-"/>
            </a:pPr>
            <a:r>
              <a:rPr lang="es-MX" sz="1400" dirty="0">
                <a:solidFill>
                  <a:schemeClr val="tx1">
                    <a:lumMod val="85000"/>
                  </a:schemeClr>
                </a:solidFill>
              </a:rPr>
              <a:t>Visualiza estado global de incidentes. </a:t>
            </a:r>
          </a:p>
          <a:p>
            <a:pPr algn="just">
              <a:buFontTx/>
              <a:buChar char="-"/>
            </a:pPr>
            <a:r>
              <a:rPr lang="es-MX" sz="1400" dirty="0">
                <a:solidFill>
                  <a:schemeClr val="tx1">
                    <a:lumMod val="85000"/>
                  </a:schemeClr>
                </a:solidFill>
              </a:rPr>
              <a:t>Visualiza estado global de tiendas. </a:t>
            </a:r>
          </a:p>
          <a:p>
            <a:pPr algn="just">
              <a:buFontTx/>
              <a:buChar char="-"/>
            </a:pPr>
            <a:r>
              <a:rPr lang="es-MX" sz="1400" dirty="0">
                <a:solidFill>
                  <a:schemeClr val="tx1">
                    <a:lumMod val="85000"/>
                  </a:schemeClr>
                </a:solidFill>
              </a:rPr>
              <a:t>Reportería de incidentes.</a:t>
            </a:r>
            <a:endParaRPr lang="es-CO" sz="1400" baseline="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E684971-A30A-450D-9F27-8BEFD45CCF78}"/>
              </a:ext>
            </a:extLst>
          </p:cNvPr>
          <p:cNvSpPr txBox="1"/>
          <p:nvPr/>
        </p:nvSpPr>
        <p:spPr>
          <a:xfrm>
            <a:off x="383818" y="5207694"/>
            <a:ext cx="1565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Ventanas disponibles:</a:t>
            </a:r>
          </a:p>
        </p:txBody>
      </p:sp>
      <p:sp>
        <p:nvSpPr>
          <p:cNvPr id="32" name="Flecha: pentágono 31">
            <a:hlinkClick r:id="rId6" action="ppaction://hlinksldjump"/>
            <a:extLst>
              <a:ext uri="{FF2B5EF4-FFF2-40B4-BE49-F238E27FC236}">
                <a16:creationId xmlns:a16="http://schemas.microsoft.com/office/drawing/2014/main" id="{954F6054-03BB-4919-8DFF-095EFCE5D5BC}"/>
              </a:ext>
            </a:extLst>
          </p:cNvPr>
          <p:cNvSpPr/>
          <p:nvPr/>
        </p:nvSpPr>
        <p:spPr>
          <a:xfrm>
            <a:off x="1053482" y="5841693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Generalidades</a:t>
            </a:r>
          </a:p>
        </p:txBody>
      </p:sp>
      <p:sp>
        <p:nvSpPr>
          <p:cNvPr id="35" name="Flecha: pentágono 34">
            <a:hlinkClick r:id="rId7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2195071-5A3D-4FE9-A3E6-1916A4DBBFA8}"/>
              </a:ext>
            </a:extLst>
          </p:cNvPr>
          <p:cNvSpPr/>
          <p:nvPr/>
        </p:nvSpPr>
        <p:spPr>
          <a:xfrm>
            <a:off x="1053482" y="6282187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Mis tiendas</a:t>
            </a:r>
          </a:p>
        </p:txBody>
      </p:sp>
      <p:sp>
        <p:nvSpPr>
          <p:cNvPr id="36" name="Flecha: pentágono 35">
            <a:hlinkClick r:id="rId8" action="ppaction://hlinksldjump"/>
            <a:extLst>
              <a:ext uri="{FF2B5EF4-FFF2-40B4-BE49-F238E27FC236}">
                <a16:creationId xmlns:a16="http://schemas.microsoft.com/office/drawing/2014/main" id="{F9F58C4D-0F72-4F79-8390-934872836D60}"/>
              </a:ext>
            </a:extLst>
          </p:cNvPr>
          <p:cNvSpPr/>
          <p:nvPr/>
        </p:nvSpPr>
        <p:spPr>
          <a:xfrm>
            <a:off x="1044466" y="8044163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Incidentes</a:t>
            </a:r>
          </a:p>
        </p:txBody>
      </p:sp>
      <p:sp>
        <p:nvSpPr>
          <p:cNvPr id="37" name="Flecha: pentágono 36">
            <a:hlinkClick r:id="rId9" action="ppaction://hlinksldjump"/>
            <a:extLst>
              <a:ext uri="{FF2B5EF4-FFF2-40B4-BE49-F238E27FC236}">
                <a16:creationId xmlns:a16="http://schemas.microsoft.com/office/drawing/2014/main" id="{A3CC0E2E-757D-440B-8D78-6BC749F5E4F0}"/>
              </a:ext>
            </a:extLst>
          </p:cNvPr>
          <p:cNvSpPr/>
          <p:nvPr/>
        </p:nvSpPr>
        <p:spPr>
          <a:xfrm>
            <a:off x="1044466" y="8484657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Tiendas</a:t>
            </a:r>
          </a:p>
        </p:txBody>
      </p:sp>
      <p:sp>
        <p:nvSpPr>
          <p:cNvPr id="38" name="Flecha: pentágono 37">
            <a:hlinkClick r:id="rId10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81B7577-7776-4C36-A712-A808FA653E29}"/>
              </a:ext>
            </a:extLst>
          </p:cNvPr>
          <p:cNvSpPr/>
          <p:nvPr/>
        </p:nvSpPr>
        <p:spPr>
          <a:xfrm>
            <a:off x="1053482" y="7163175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Mis incidentes</a:t>
            </a:r>
          </a:p>
        </p:txBody>
      </p:sp>
      <p:sp>
        <p:nvSpPr>
          <p:cNvPr id="39" name="Flecha: pentágono 38">
            <a:hlinkClick r:id="rId11" action="ppaction://hlinksldjump"/>
            <a:extLst>
              <a:ext uri="{FF2B5EF4-FFF2-40B4-BE49-F238E27FC236}">
                <a16:creationId xmlns:a16="http://schemas.microsoft.com/office/drawing/2014/main" id="{9AE85A6F-8BE5-445C-97A7-79E8E8B264E0}"/>
              </a:ext>
            </a:extLst>
          </p:cNvPr>
          <p:cNvSpPr/>
          <p:nvPr/>
        </p:nvSpPr>
        <p:spPr>
          <a:xfrm>
            <a:off x="1044466" y="8925153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Reportes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84A722D-DA0B-42B8-82AE-8CEDBCA029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1" y="5731884"/>
            <a:ext cx="228600" cy="2286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13F370-52A4-49DE-BF6C-587EE27B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Quantic Innovation - Embajadores App 2.0</a:t>
            </a:r>
          </a:p>
        </p:txBody>
      </p:sp>
      <p:sp>
        <p:nvSpPr>
          <p:cNvPr id="20" name="Flecha: pentágono 19">
            <a:hlinkClick r:id="rId13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6C85BE8-9A76-4269-BA59-40628E817EDB}"/>
              </a:ext>
            </a:extLst>
          </p:cNvPr>
          <p:cNvSpPr/>
          <p:nvPr/>
        </p:nvSpPr>
        <p:spPr>
          <a:xfrm>
            <a:off x="1053482" y="6722681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Registrar tienda</a:t>
            </a:r>
          </a:p>
        </p:txBody>
      </p:sp>
      <p:sp>
        <p:nvSpPr>
          <p:cNvPr id="21" name="Flecha: pentágono 20">
            <a:hlinkClick r:id="rId14" action="ppaction://hlinksldjump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074D4F3-8AFC-4772-9585-0F1246534E03}"/>
              </a:ext>
            </a:extLst>
          </p:cNvPr>
          <p:cNvSpPr/>
          <p:nvPr/>
        </p:nvSpPr>
        <p:spPr>
          <a:xfrm>
            <a:off x="1044466" y="7603669"/>
            <a:ext cx="1473200" cy="27699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/>
              <a:t>Registrar incidente</a:t>
            </a:r>
          </a:p>
        </p:txBody>
      </p:sp>
      <p:pic>
        <p:nvPicPr>
          <p:cNvPr id="22" name="Imagen 21">
            <a:hlinkClick r:id="rId15" action="ppaction://hlinksldjump"/>
            <a:extLst>
              <a:ext uri="{FF2B5EF4-FFF2-40B4-BE49-F238E27FC236}">
                <a16:creationId xmlns:a16="http://schemas.microsoft.com/office/drawing/2014/main" id="{26CC003C-CB36-4388-AEAF-6C2636CDF1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9" y="9525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50632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Profundidad</Template>
  <TotalTime>1066</TotalTime>
  <Words>1431</Words>
  <Application>Microsoft Office PowerPoint</Application>
  <PresentationFormat>A4 (210 x 297 mm)</PresentationFormat>
  <Paragraphs>239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Corbel</vt:lpstr>
      <vt:lpstr>Profundidad</vt:lpstr>
      <vt:lpstr>Manual de usuario</vt:lpstr>
      <vt:lpstr>Tabla de contenidos</vt:lpstr>
      <vt:lpstr>Registro de usuario</vt:lpstr>
      <vt:lpstr>Descarga</vt:lpstr>
      <vt:lpstr>Olvido de contraseña</vt:lpstr>
      <vt:lpstr>Inicio de sesión</vt:lpstr>
      <vt:lpstr>Generalidades</vt:lpstr>
      <vt:lpstr>Roles </vt:lpstr>
      <vt:lpstr>Supervisor</vt:lpstr>
      <vt:lpstr>Operador</vt:lpstr>
      <vt:lpstr>Cliente</vt:lpstr>
      <vt:lpstr>Incidentes activos</vt:lpstr>
      <vt:lpstr>Vista global de tiendas</vt:lpstr>
      <vt:lpstr>Filtro de tiendas</vt:lpstr>
      <vt:lpstr>Mis tiendas</vt:lpstr>
      <vt:lpstr>Registrar tienda</vt:lpstr>
      <vt:lpstr>Mis Incidentes</vt:lpstr>
      <vt:lpstr>Reportes</vt:lpstr>
      <vt:lpstr>Filtro de reportes</vt:lpstr>
      <vt:lpstr>Resumen</vt:lpstr>
      <vt:lpstr>Registro de incidentes</vt:lpstr>
      <vt:lpstr>Registro de incidentes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usuario</dc:title>
  <dc:creator>Edgar Sneyder Sarmiento Cardozo</dc:creator>
  <cp:lastModifiedBy>Edgar Sneyder Sarmiento Cardozo</cp:lastModifiedBy>
  <cp:revision>31</cp:revision>
  <dcterms:created xsi:type="dcterms:W3CDTF">2022-03-15T07:22:25Z</dcterms:created>
  <dcterms:modified xsi:type="dcterms:W3CDTF">2022-03-17T20:26:27Z</dcterms:modified>
</cp:coreProperties>
</file>